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6"/>
  </p:notesMasterIdLst>
  <p:handoutMasterIdLst>
    <p:handoutMasterId r:id="rId57"/>
  </p:handoutMasterIdLst>
  <p:sldIdLst>
    <p:sldId id="257" r:id="rId2"/>
    <p:sldId id="407" r:id="rId3"/>
    <p:sldId id="310" r:id="rId4"/>
    <p:sldId id="408" r:id="rId5"/>
    <p:sldId id="460" r:id="rId6"/>
    <p:sldId id="457" r:id="rId7"/>
    <p:sldId id="458" r:id="rId8"/>
    <p:sldId id="459" r:id="rId9"/>
    <p:sldId id="461" r:id="rId10"/>
    <p:sldId id="401" r:id="rId11"/>
    <p:sldId id="316" r:id="rId12"/>
    <p:sldId id="318" r:id="rId13"/>
    <p:sldId id="319" r:id="rId14"/>
    <p:sldId id="320" r:id="rId15"/>
    <p:sldId id="298" r:id="rId16"/>
    <p:sldId id="324" r:id="rId17"/>
    <p:sldId id="325" r:id="rId18"/>
    <p:sldId id="419" r:id="rId19"/>
    <p:sldId id="420" r:id="rId20"/>
    <p:sldId id="421" r:id="rId21"/>
    <p:sldId id="422" r:id="rId22"/>
    <p:sldId id="423" r:id="rId23"/>
    <p:sldId id="424" r:id="rId24"/>
    <p:sldId id="425" r:id="rId25"/>
    <p:sldId id="426" r:id="rId26"/>
    <p:sldId id="427" r:id="rId27"/>
    <p:sldId id="428" r:id="rId28"/>
    <p:sldId id="429" r:id="rId29"/>
    <p:sldId id="430" r:id="rId30"/>
    <p:sldId id="431" r:id="rId31"/>
    <p:sldId id="432" r:id="rId32"/>
    <p:sldId id="433" r:id="rId33"/>
    <p:sldId id="434" r:id="rId34"/>
    <p:sldId id="435" r:id="rId35"/>
    <p:sldId id="411" r:id="rId36"/>
    <p:sldId id="353" r:id="rId37"/>
    <p:sldId id="412" r:id="rId38"/>
    <p:sldId id="463" r:id="rId39"/>
    <p:sldId id="462" r:id="rId40"/>
    <p:sldId id="452" r:id="rId41"/>
    <p:sldId id="453" r:id="rId42"/>
    <p:sldId id="454" r:id="rId43"/>
    <p:sldId id="455" r:id="rId44"/>
    <p:sldId id="456" r:id="rId45"/>
    <p:sldId id="440" r:id="rId46"/>
    <p:sldId id="441" r:id="rId47"/>
    <p:sldId id="443" r:id="rId48"/>
    <p:sldId id="444" r:id="rId49"/>
    <p:sldId id="445" r:id="rId50"/>
    <p:sldId id="446" r:id="rId51"/>
    <p:sldId id="415" r:id="rId52"/>
    <p:sldId id="378" r:id="rId53"/>
    <p:sldId id="379" r:id="rId54"/>
    <p:sldId id="397" r:id="rId55"/>
  </p:sldIdLst>
  <p:sldSz cx="9144000" cy="6858000" type="screen4x3"/>
  <p:notesSz cx="10234613" cy="710406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8F8F8"/>
    <a:srgbClr val="2156EB"/>
    <a:srgbClr val="4733D9"/>
    <a:srgbClr val="C45B58"/>
    <a:srgbClr val="FF7171"/>
    <a:srgbClr val="FAF0F0"/>
    <a:srgbClr val="F200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3" autoAdjust="0"/>
    <p:restoredTop sz="94660"/>
  </p:normalViewPr>
  <p:slideViewPr>
    <p:cSldViewPr>
      <p:cViewPr>
        <p:scale>
          <a:sx n="70" d="100"/>
          <a:sy n="70" d="100"/>
        </p:scale>
        <p:origin x="-180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67294B-1253-4CE6-BA84-5A63F987D362}" type="doc">
      <dgm:prSet loTypeId="urn:microsoft.com/office/officeart/2005/8/layout/vList6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pPr latinLnBrk="1"/>
          <a:endParaRPr lang="ko-KR" altLang="en-US"/>
        </a:p>
      </dgm:t>
    </dgm:pt>
    <dgm:pt modelId="{18877290-0B1D-4765-899F-D18902B9FEB6}">
      <dgm:prSet phldrT="[텍스트]" custT="1"/>
      <dgm:spPr/>
      <dgm:t>
        <a:bodyPr/>
        <a:lstStyle/>
        <a:p>
          <a:pPr latinLnBrk="1"/>
          <a:r>
            <a:rPr lang="ko-KR" altLang="en-US" sz="4000" dirty="0" smtClean="0"/>
            <a:t>로그인</a:t>
          </a:r>
          <a:endParaRPr lang="ko-KR" altLang="en-US" sz="4000" dirty="0"/>
        </a:p>
      </dgm:t>
    </dgm:pt>
    <dgm:pt modelId="{F9DDAD94-D8A5-46A3-BAA7-C5DDEF84BE51}" type="parTrans" cxnId="{DCFFB192-6BEC-4D38-B438-3F86EB049FB2}">
      <dgm:prSet/>
      <dgm:spPr/>
      <dgm:t>
        <a:bodyPr/>
        <a:lstStyle/>
        <a:p>
          <a:pPr latinLnBrk="1"/>
          <a:endParaRPr lang="ko-KR" altLang="en-US"/>
        </a:p>
      </dgm:t>
    </dgm:pt>
    <dgm:pt modelId="{953FA1AA-312B-4932-A076-DBC3E35477F1}" type="sibTrans" cxnId="{DCFFB192-6BEC-4D38-B438-3F86EB049FB2}">
      <dgm:prSet/>
      <dgm:spPr/>
      <dgm:t>
        <a:bodyPr/>
        <a:lstStyle/>
        <a:p>
          <a:pPr latinLnBrk="1"/>
          <a:endParaRPr lang="ko-KR" altLang="en-US"/>
        </a:p>
      </dgm:t>
    </dgm:pt>
    <dgm:pt modelId="{B0B2A84C-067E-436A-8C82-C78D3441506C}">
      <dgm:prSet phldrT="[텍스트]" custT="1"/>
      <dgm:spPr/>
      <dgm:t>
        <a:bodyPr anchor="ctr"/>
        <a:lstStyle/>
        <a:p>
          <a:pPr latinLnBrk="1"/>
          <a:r>
            <a:rPr lang="ko-KR" altLang="en-US" sz="1800" dirty="0" smtClean="0"/>
            <a:t>소속 학교</a:t>
          </a:r>
          <a:r>
            <a:rPr lang="en-US" altLang="ko-KR" sz="1800" dirty="0" smtClean="0"/>
            <a:t>ID</a:t>
          </a:r>
          <a:r>
            <a:rPr lang="ko-KR" altLang="en-US" sz="1800" dirty="0" smtClean="0"/>
            <a:t>가 있는 경우</a:t>
          </a:r>
          <a:r>
            <a:rPr lang="en-US" altLang="ko-KR" sz="1800" dirty="0" smtClean="0"/>
            <a:t>(</a:t>
          </a:r>
          <a:r>
            <a:rPr lang="ko-KR" altLang="en-US" sz="1800" dirty="0" smtClean="0"/>
            <a:t>기존운영학교</a:t>
          </a:r>
          <a:r>
            <a:rPr lang="en-US" altLang="ko-KR" sz="1800" dirty="0" smtClean="0"/>
            <a:t>) </a:t>
          </a:r>
          <a:r>
            <a:rPr lang="en-US" altLang="ko-KR" sz="1800" dirty="0" smtClean="0"/>
            <a:t>      </a:t>
          </a:r>
          <a:r>
            <a:rPr lang="ko-KR" altLang="en-US" sz="2000" dirty="0" smtClean="0"/>
            <a:t>학교</a:t>
          </a:r>
          <a:r>
            <a:rPr lang="en-US" altLang="ko-KR" sz="2000" dirty="0" smtClean="0"/>
            <a:t>ID </a:t>
          </a:r>
          <a:r>
            <a:rPr lang="ko-KR" altLang="en-US" sz="2000" dirty="0" smtClean="0"/>
            <a:t>및 비밀번호 입력 후 로그인</a:t>
          </a:r>
          <a:endParaRPr lang="ko-KR" altLang="en-US" sz="2000" dirty="0"/>
        </a:p>
      </dgm:t>
    </dgm:pt>
    <dgm:pt modelId="{B6C798AC-2135-4F1A-8476-3E5AB14D305B}" type="parTrans" cxnId="{B2ED65DD-8180-462E-A9EF-60131D5E317C}">
      <dgm:prSet/>
      <dgm:spPr/>
      <dgm:t>
        <a:bodyPr/>
        <a:lstStyle/>
        <a:p>
          <a:pPr latinLnBrk="1"/>
          <a:endParaRPr lang="ko-KR" altLang="en-US"/>
        </a:p>
      </dgm:t>
    </dgm:pt>
    <dgm:pt modelId="{0FF86479-E9FA-4B1C-B4F4-2259C1ECB595}" type="sibTrans" cxnId="{B2ED65DD-8180-462E-A9EF-60131D5E317C}">
      <dgm:prSet/>
      <dgm:spPr/>
      <dgm:t>
        <a:bodyPr/>
        <a:lstStyle/>
        <a:p>
          <a:pPr latinLnBrk="1"/>
          <a:endParaRPr lang="ko-KR" altLang="en-US"/>
        </a:p>
      </dgm:t>
    </dgm:pt>
    <dgm:pt modelId="{BE055BE5-6C14-43C8-BCC0-37A4E793844F}">
      <dgm:prSet phldrT="[텍스트]" custT="1"/>
      <dgm:spPr/>
      <dgm:t>
        <a:bodyPr/>
        <a:lstStyle/>
        <a:p>
          <a:pPr latinLnBrk="1"/>
          <a:r>
            <a:rPr lang="ko-KR" altLang="en-US" sz="4000" dirty="0" smtClean="0"/>
            <a:t>회원가입</a:t>
          </a:r>
          <a:endParaRPr lang="ko-KR" altLang="en-US" sz="4000" dirty="0"/>
        </a:p>
      </dgm:t>
    </dgm:pt>
    <dgm:pt modelId="{BA9A2467-524B-45D8-8683-688436A1134A}" type="parTrans" cxnId="{DAEB9925-0ECC-4021-B833-687BB96C567C}">
      <dgm:prSet/>
      <dgm:spPr/>
      <dgm:t>
        <a:bodyPr/>
        <a:lstStyle/>
        <a:p>
          <a:pPr latinLnBrk="1"/>
          <a:endParaRPr lang="ko-KR" altLang="en-US"/>
        </a:p>
      </dgm:t>
    </dgm:pt>
    <dgm:pt modelId="{A2879AD7-6067-44B9-8AD9-5BB6B7116FCF}" type="sibTrans" cxnId="{DAEB9925-0ECC-4021-B833-687BB96C567C}">
      <dgm:prSet/>
      <dgm:spPr/>
      <dgm:t>
        <a:bodyPr/>
        <a:lstStyle/>
        <a:p>
          <a:pPr latinLnBrk="1"/>
          <a:endParaRPr lang="ko-KR" altLang="en-US"/>
        </a:p>
      </dgm:t>
    </dgm:pt>
    <dgm:pt modelId="{3F37FB5F-18E7-4086-B64B-CD30F5574A01}">
      <dgm:prSet phldrT="[텍스트]" custT="1"/>
      <dgm:spPr/>
      <dgm:t>
        <a:bodyPr anchor="ctr"/>
        <a:lstStyle/>
        <a:p>
          <a:pPr latinLnBrk="1"/>
          <a:r>
            <a:rPr lang="ko-KR" altLang="en-US" sz="1800" dirty="0" smtClean="0"/>
            <a:t>소속 학교</a:t>
          </a:r>
          <a:r>
            <a:rPr lang="en-US" altLang="ko-KR" sz="1800" dirty="0" smtClean="0"/>
            <a:t>ID</a:t>
          </a:r>
          <a:r>
            <a:rPr lang="ko-KR" altLang="en-US" sz="1800" dirty="0" smtClean="0"/>
            <a:t>가 없는 경우</a:t>
          </a:r>
          <a:r>
            <a:rPr lang="en-US" altLang="ko-KR" sz="1800" dirty="0" smtClean="0"/>
            <a:t>(</a:t>
          </a:r>
          <a:r>
            <a:rPr lang="ko-KR" altLang="en-US" sz="1800" dirty="0" smtClean="0"/>
            <a:t>신규운영학교</a:t>
          </a:r>
          <a:r>
            <a:rPr lang="en-US" altLang="ko-KR" sz="1800" dirty="0" smtClean="0"/>
            <a:t>) </a:t>
          </a:r>
          <a:r>
            <a:rPr lang="en-US" altLang="ko-KR" sz="1800" dirty="0" smtClean="0"/>
            <a:t>       </a:t>
          </a:r>
          <a:r>
            <a:rPr lang="ko-KR" altLang="en-US" sz="2000" dirty="0" smtClean="0"/>
            <a:t>회원가입 </a:t>
          </a:r>
          <a:r>
            <a:rPr lang="ko-KR" altLang="en-US" sz="2000" dirty="0" smtClean="0"/>
            <a:t>후 학교</a:t>
          </a:r>
          <a:r>
            <a:rPr lang="en-US" altLang="ko-KR" sz="2000" dirty="0" smtClean="0"/>
            <a:t>ID </a:t>
          </a:r>
          <a:r>
            <a:rPr lang="ko-KR" altLang="en-US" sz="2000" dirty="0" smtClean="0"/>
            <a:t>발급  </a:t>
          </a:r>
          <a:endParaRPr lang="ko-KR" altLang="en-US" sz="2000" dirty="0"/>
        </a:p>
      </dgm:t>
    </dgm:pt>
    <dgm:pt modelId="{C55F180D-C1BF-49F7-99C4-47A1956B28A2}" type="parTrans" cxnId="{31323EDD-3EC5-41E8-B733-09523ECB3B45}">
      <dgm:prSet/>
      <dgm:spPr/>
      <dgm:t>
        <a:bodyPr/>
        <a:lstStyle/>
        <a:p>
          <a:pPr latinLnBrk="1"/>
          <a:endParaRPr lang="ko-KR" altLang="en-US"/>
        </a:p>
      </dgm:t>
    </dgm:pt>
    <dgm:pt modelId="{76725F23-0EDC-498A-B47A-B608FF6379F9}" type="sibTrans" cxnId="{31323EDD-3EC5-41E8-B733-09523ECB3B45}">
      <dgm:prSet/>
      <dgm:spPr/>
      <dgm:t>
        <a:bodyPr/>
        <a:lstStyle/>
        <a:p>
          <a:pPr latinLnBrk="1"/>
          <a:endParaRPr lang="ko-KR" altLang="en-US"/>
        </a:p>
      </dgm:t>
    </dgm:pt>
    <dgm:pt modelId="{63E4FB11-446D-4771-8379-D8967E943062}">
      <dgm:prSet phldrT="[텍스트]" custT="1"/>
      <dgm:spPr/>
      <dgm:t>
        <a:bodyPr anchor="ctr"/>
        <a:lstStyle/>
        <a:p>
          <a:pPr latinLnBrk="1"/>
          <a:r>
            <a:rPr lang="ko-KR" altLang="en-US" sz="2000" dirty="0" smtClean="0">
              <a:solidFill>
                <a:srgbClr val="FF0000"/>
              </a:solidFill>
            </a:rPr>
            <a:t>학교</a:t>
          </a:r>
          <a:r>
            <a:rPr lang="en-US" altLang="ko-KR" sz="2000" dirty="0" smtClean="0">
              <a:solidFill>
                <a:srgbClr val="FF0000"/>
              </a:solidFill>
            </a:rPr>
            <a:t>ID : sol+</a:t>
          </a:r>
          <a:r>
            <a:rPr lang="ko-KR" altLang="en-US" sz="2000" dirty="0" smtClean="0">
              <a:solidFill>
                <a:srgbClr val="FF0000"/>
              </a:solidFill>
            </a:rPr>
            <a:t>숫자로 구성된 </a:t>
          </a:r>
          <a:r>
            <a:rPr lang="en-US" altLang="ko-KR" sz="2000" dirty="0" smtClean="0">
              <a:solidFill>
                <a:srgbClr val="FF0000"/>
              </a:solidFill>
            </a:rPr>
            <a:t>ID</a:t>
          </a:r>
          <a:endParaRPr lang="ko-KR" altLang="en-US" sz="2000" dirty="0">
            <a:solidFill>
              <a:srgbClr val="FF0000"/>
            </a:solidFill>
          </a:endParaRPr>
        </a:p>
      </dgm:t>
    </dgm:pt>
    <dgm:pt modelId="{71E13A59-6EC6-4B5B-882A-1BB64205AD46}" type="parTrans" cxnId="{A6730799-CDAB-4E3D-B6E9-E65F23532C73}">
      <dgm:prSet/>
      <dgm:spPr/>
      <dgm:t>
        <a:bodyPr/>
        <a:lstStyle/>
        <a:p>
          <a:pPr latinLnBrk="1"/>
          <a:endParaRPr lang="ko-KR" altLang="en-US"/>
        </a:p>
      </dgm:t>
    </dgm:pt>
    <dgm:pt modelId="{87B204A3-9594-445F-A701-50D757445B9D}" type="sibTrans" cxnId="{A6730799-CDAB-4E3D-B6E9-E65F23532C73}">
      <dgm:prSet/>
      <dgm:spPr/>
      <dgm:t>
        <a:bodyPr/>
        <a:lstStyle/>
        <a:p>
          <a:pPr latinLnBrk="1"/>
          <a:endParaRPr lang="ko-KR" altLang="en-US"/>
        </a:p>
      </dgm:t>
    </dgm:pt>
    <dgm:pt modelId="{3F9DE9A8-BBC3-410C-A673-B9731C2B4D7B}" type="pres">
      <dgm:prSet presAssocID="{4467294B-1253-4CE6-BA84-5A63F987D36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09A804D-42CA-4512-AFC5-D8E0656DAE1E}" type="pres">
      <dgm:prSet presAssocID="{18877290-0B1D-4765-899F-D18902B9FEB6}" presName="linNode" presStyleCnt="0"/>
      <dgm:spPr/>
    </dgm:pt>
    <dgm:pt modelId="{E6E8CF18-A070-42E8-A4E7-6A41F92BF63C}" type="pres">
      <dgm:prSet presAssocID="{18877290-0B1D-4765-899F-D18902B9FEB6}" presName="parentShp" presStyleLbl="node1" presStyleIdx="0" presStyleCnt="2" custScaleX="89076" custScaleY="6696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67F56E-5D7E-4C1E-872C-9AEBEE2C4B9F}" type="pres">
      <dgm:prSet presAssocID="{18877290-0B1D-4765-899F-D18902B9FEB6}" presName="childShp" presStyleLbl="bgAccFollowNode1" presStyleIdx="0" presStyleCnt="2" custScaleX="104482" custScaleY="66969" custLinFactNeighborX="252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7016019-05C2-48C9-91E7-E2AA923456FC}" type="pres">
      <dgm:prSet presAssocID="{953FA1AA-312B-4932-A076-DBC3E35477F1}" presName="spacing" presStyleCnt="0"/>
      <dgm:spPr/>
    </dgm:pt>
    <dgm:pt modelId="{1C343126-2C0A-4B31-852B-BCE1022F5D10}" type="pres">
      <dgm:prSet presAssocID="{BE055BE5-6C14-43C8-BCC0-37A4E793844F}" presName="linNode" presStyleCnt="0"/>
      <dgm:spPr/>
    </dgm:pt>
    <dgm:pt modelId="{FC35EF31-5540-4CEA-9A94-D4582FF9054B}" type="pres">
      <dgm:prSet presAssocID="{BE055BE5-6C14-43C8-BCC0-37A4E793844F}" presName="parentShp" presStyleLbl="node1" presStyleIdx="1" presStyleCnt="2" custScaleX="89076" custScaleY="6696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EEFEED6-71D8-4F23-8765-BD9CCEAF549C}" type="pres">
      <dgm:prSet presAssocID="{BE055BE5-6C14-43C8-BCC0-37A4E793844F}" presName="childShp" presStyleLbl="bgAccFollowNode1" presStyleIdx="1" presStyleCnt="2" custScaleX="104482" custScaleY="66969" custLinFactNeighborX="252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6730799-CDAB-4E3D-B6E9-E65F23532C73}" srcId="{18877290-0B1D-4765-899F-D18902B9FEB6}" destId="{63E4FB11-446D-4771-8379-D8967E943062}" srcOrd="1" destOrd="0" parTransId="{71E13A59-6EC6-4B5B-882A-1BB64205AD46}" sibTransId="{87B204A3-9594-445F-A701-50D757445B9D}"/>
    <dgm:cxn modelId="{DAEB9925-0ECC-4021-B833-687BB96C567C}" srcId="{4467294B-1253-4CE6-BA84-5A63F987D362}" destId="{BE055BE5-6C14-43C8-BCC0-37A4E793844F}" srcOrd="1" destOrd="0" parTransId="{BA9A2467-524B-45D8-8683-688436A1134A}" sibTransId="{A2879AD7-6067-44B9-8AD9-5BB6B7116FCF}"/>
    <dgm:cxn modelId="{52A18598-278C-4D05-B50A-F69F65E501D5}" type="presOf" srcId="{BE055BE5-6C14-43C8-BCC0-37A4E793844F}" destId="{FC35EF31-5540-4CEA-9A94-D4582FF9054B}" srcOrd="0" destOrd="0" presId="urn:microsoft.com/office/officeart/2005/8/layout/vList6"/>
    <dgm:cxn modelId="{2C9B216B-B053-4F83-A140-E99F7F9B48A6}" type="presOf" srcId="{B0B2A84C-067E-436A-8C82-C78D3441506C}" destId="{AB67F56E-5D7E-4C1E-872C-9AEBEE2C4B9F}" srcOrd="0" destOrd="0" presId="urn:microsoft.com/office/officeart/2005/8/layout/vList6"/>
    <dgm:cxn modelId="{A0E6307B-8F94-4BDF-BBFB-27EA7F56A626}" type="presOf" srcId="{3F37FB5F-18E7-4086-B64B-CD30F5574A01}" destId="{8EEFEED6-71D8-4F23-8765-BD9CCEAF549C}" srcOrd="0" destOrd="0" presId="urn:microsoft.com/office/officeart/2005/8/layout/vList6"/>
    <dgm:cxn modelId="{426840FE-409C-42C0-9593-CAF90EDE70C8}" type="presOf" srcId="{4467294B-1253-4CE6-BA84-5A63F987D362}" destId="{3F9DE9A8-BBC3-410C-A673-B9731C2B4D7B}" srcOrd="0" destOrd="0" presId="urn:microsoft.com/office/officeart/2005/8/layout/vList6"/>
    <dgm:cxn modelId="{B2ED65DD-8180-462E-A9EF-60131D5E317C}" srcId="{18877290-0B1D-4765-899F-D18902B9FEB6}" destId="{B0B2A84C-067E-436A-8C82-C78D3441506C}" srcOrd="0" destOrd="0" parTransId="{B6C798AC-2135-4F1A-8476-3E5AB14D305B}" sibTransId="{0FF86479-E9FA-4B1C-B4F4-2259C1ECB595}"/>
    <dgm:cxn modelId="{BFE3537E-C651-4B80-A45A-56B0DD5A6A84}" type="presOf" srcId="{63E4FB11-446D-4771-8379-D8967E943062}" destId="{AB67F56E-5D7E-4C1E-872C-9AEBEE2C4B9F}" srcOrd="0" destOrd="1" presId="urn:microsoft.com/office/officeart/2005/8/layout/vList6"/>
    <dgm:cxn modelId="{31323EDD-3EC5-41E8-B733-09523ECB3B45}" srcId="{BE055BE5-6C14-43C8-BCC0-37A4E793844F}" destId="{3F37FB5F-18E7-4086-B64B-CD30F5574A01}" srcOrd="0" destOrd="0" parTransId="{C55F180D-C1BF-49F7-99C4-47A1956B28A2}" sibTransId="{76725F23-0EDC-498A-B47A-B608FF6379F9}"/>
    <dgm:cxn modelId="{9AF09C3E-AB10-48B2-B2B4-1142E3E06D13}" type="presOf" srcId="{18877290-0B1D-4765-899F-D18902B9FEB6}" destId="{E6E8CF18-A070-42E8-A4E7-6A41F92BF63C}" srcOrd="0" destOrd="0" presId="urn:microsoft.com/office/officeart/2005/8/layout/vList6"/>
    <dgm:cxn modelId="{DCFFB192-6BEC-4D38-B438-3F86EB049FB2}" srcId="{4467294B-1253-4CE6-BA84-5A63F987D362}" destId="{18877290-0B1D-4765-899F-D18902B9FEB6}" srcOrd="0" destOrd="0" parTransId="{F9DDAD94-D8A5-46A3-BAA7-C5DDEF84BE51}" sibTransId="{953FA1AA-312B-4932-A076-DBC3E35477F1}"/>
    <dgm:cxn modelId="{1EF79F8F-D615-4A5A-AE90-730B5E7B5A1C}" type="presParOf" srcId="{3F9DE9A8-BBC3-410C-A673-B9731C2B4D7B}" destId="{409A804D-42CA-4512-AFC5-D8E0656DAE1E}" srcOrd="0" destOrd="0" presId="urn:microsoft.com/office/officeart/2005/8/layout/vList6"/>
    <dgm:cxn modelId="{D3ACE5FE-F944-4BFA-AD40-989EB5198F34}" type="presParOf" srcId="{409A804D-42CA-4512-AFC5-D8E0656DAE1E}" destId="{E6E8CF18-A070-42E8-A4E7-6A41F92BF63C}" srcOrd="0" destOrd="0" presId="urn:microsoft.com/office/officeart/2005/8/layout/vList6"/>
    <dgm:cxn modelId="{66D58B70-F510-46EC-A441-0DBAB945596D}" type="presParOf" srcId="{409A804D-42CA-4512-AFC5-D8E0656DAE1E}" destId="{AB67F56E-5D7E-4C1E-872C-9AEBEE2C4B9F}" srcOrd="1" destOrd="0" presId="urn:microsoft.com/office/officeart/2005/8/layout/vList6"/>
    <dgm:cxn modelId="{D0EAE22A-F00E-4FDB-BE51-92B6983646B3}" type="presParOf" srcId="{3F9DE9A8-BBC3-410C-A673-B9731C2B4D7B}" destId="{37016019-05C2-48C9-91E7-E2AA923456FC}" srcOrd="1" destOrd="0" presId="urn:microsoft.com/office/officeart/2005/8/layout/vList6"/>
    <dgm:cxn modelId="{4EA61F2F-5DF4-4AFA-84E8-72F18B7B5D37}" type="presParOf" srcId="{3F9DE9A8-BBC3-410C-A673-B9731C2B4D7B}" destId="{1C343126-2C0A-4B31-852B-BCE1022F5D10}" srcOrd="2" destOrd="0" presId="urn:microsoft.com/office/officeart/2005/8/layout/vList6"/>
    <dgm:cxn modelId="{FBD4DD4B-5AA4-41F5-BAEA-EF1E74F9FCDB}" type="presParOf" srcId="{1C343126-2C0A-4B31-852B-BCE1022F5D10}" destId="{FC35EF31-5540-4CEA-9A94-D4582FF9054B}" srcOrd="0" destOrd="0" presId="urn:microsoft.com/office/officeart/2005/8/layout/vList6"/>
    <dgm:cxn modelId="{686E0967-E303-4275-8103-B158AD3873E3}" type="presParOf" srcId="{1C343126-2C0A-4B31-852B-BCE1022F5D10}" destId="{8EEFEED6-71D8-4F23-8765-BD9CCEAF549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67294B-1253-4CE6-BA84-5A63F987D362}" type="doc">
      <dgm:prSet loTypeId="urn:microsoft.com/office/officeart/2005/8/layout/vList6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8877290-0B1D-4765-899F-D18902B9FEB6}">
      <dgm:prSet phldrT="[텍스트]" custT="1"/>
      <dgm:spPr/>
      <dgm:t>
        <a:bodyPr/>
        <a:lstStyle/>
        <a:p>
          <a:pPr latinLnBrk="1"/>
          <a:r>
            <a:rPr lang="ko-KR" altLang="en-US" sz="2800" dirty="0" smtClean="0"/>
            <a:t>기존운영학교</a:t>
          </a:r>
          <a:endParaRPr lang="en-US" altLang="ko-KR" sz="2800" dirty="0" smtClean="0"/>
        </a:p>
        <a:p>
          <a:pPr latinLnBrk="1"/>
          <a:r>
            <a:rPr lang="ko-KR" altLang="en-US" sz="2800" dirty="0" smtClean="0"/>
            <a:t>입력 시</a:t>
          </a:r>
          <a:endParaRPr lang="en-US" altLang="ko-KR" sz="2800" dirty="0" smtClean="0"/>
        </a:p>
      </dgm:t>
    </dgm:pt>
    <dgm:pt modelId="{F9DDAD94-D8A5-46A3-BAA7-C5DDEF84BE51}" type="parTrans" cxnId="{DCFFB192-6BEC-4D38-B438-3F86EB049FB2}">
      <dgm:prSet/>
      <dgm:spPr/>
      <dgm:t>
        <a:bodyPr/>
        <a:lstStyle/>
        <a:p>
          <a:pPr latinLnBrk="1"/>
          <a:endParaRPr lang="ko-KR" altLang="en-US"/>
        </a:p>
      </dgm:t>
    </dgm:pt>
    <dgm:pt modelId="{953FA1AA-312B-4932-A076-DBC3E35477F1}" type="sibTrans" cxnId="{DCFFB192-6BEC-4D38-B438-3F86EB049FB2}">
      <dgm:prSet/>
      <dgm:spPr/>
      <dgm:t>
        <a:bodyPr/>
        <a:lstStyle/>
        <a:p>
          <a:pPr latinLnBrk="1"/>
          <a:endParaRPr lang="ko-KR" altLang="en-US"/>
        </a:p>
      </dgm:t>
    </dgm:pt>
    <dgm:pt modelId="{B0B2A84C-067E-436A-8C82-C78D3441506C}">
      <dgm:prSet phldrT="[텍스트]"/>
      <dgm:spPr/>
      <dgm:t>
        <a:bodyPr anchor="ctr"/>
        <a:lstStyle/>
        <a:p>
          <a:pPr latinLnBrk="1"/>
          <a:r>
            <a:rPr lang="ko-KR" altLang="en-US" dirty="0" smtClean="0"/>
            <a:t>또래상담자 활동 등록 시 이전 년도 교육생 명단 자동 업데이트</a:t>
          </a:r>
          <a:endParaRPr lang="ko-KR" altLang="en-US" dirty="0"/>
        </a:p>
      </dgm:t>
    </dgm:pt>
    <dgm:pt modelId="{B6C798AC-2135-4F1A-8476-3E5AB14D305B}" type="parTrans" cxnId="{B2ED65DD-8180-462E-A9EF-60131D5E317C}">
      <dgm:prSet/>
      <dgm:spPr/>
      <dgm:t>
        <a:bodyPr/>
        <a:lstStyle/>
        <a:p>
          <a:pPr latinLnBrk="1"/>
          <a:endParaRPr lang="ko-KR" altLang="en-US"/>
        </a:p>
      </dgm:t>
    </dgm:pt>
    <dgm:pt modelId="{0FF86479-E9FA-4B1C-B4F4-2259C1ECB595}" type="sibTrans" cxnId="{B2ED65DD-8180-462E-A9EF-60131D5E317C}">
      <dgm:prSet/>
      <dgm:spPr/>
      <dgm:t>
        <a:bodyPr/>
        <a:lstStyle/>
        <a:p>
          <a:pPr latinLnBrk="1"/>
          <a:endParaRPr lang="ko-KR" altLang="en-US"/>
        </a:p>
      </dgm:t>
    </dgm:pt>
    <dgm:pt modelId="{BE055BE5-6C14-43C8-BCC0-37A4E793844F}">
      <dgm:prSet phldrT="[텍스트]" custT="1"/>
      <dgm:spPr/>
      <dgm:t>
        <a:bodyPr/>
        <a:lstStyle/>
        <a:p>
          <a:pPr latinLnBrk="1"/>
          <a:r>
            <a:rPr lang="ko-KR" altLang="en-US" sz="2800" dirty="0" smtClean="0"/>
            <a:t>신규운영학교 </a:t>
          </a:r>
          <a:endParaRPr lang="en-US" altLang="ko-KR" sz="2800" dirty="0" smtClean="0"/>
        </a:p>
        <a:p>
          <a:pPr latinLnBrk="1"/>
          <a:r>
            <a:rPr lang="ko-KR" altLang="en-US" sz="2800" dirty="0" smtClean="0"/>
            <a:t>입력 시</a:t>
          </a:r>
          <a:endParaRPr lang="ko-KR" altLang="en-US" sz="2800" dirty="0"/>
        </a:p>
      </dgm:t>
    </dgm:pt>
    <dgm:pt modelId="{BA9A2467-524B-45D8-8683-688436A1134A}" type="parTrans" cxnId="{DAEB9925-0ECC-4021-B833-687BB96C567C}">
      <dgm:prSet/>
      <dgm:spPr/>
      <dgm:t>
        <a:bodyPr/>
        <a:lstStyle/>
        <a:p>
          <a:pPr latinLnBrk="1"/>
          <a:endParaRPr lang="ko-KR" altLang="en-US"/>
        </a:p>
      </dgm:t>
    </dgm:pt>
    <dgm:pt modelId="{A2879AD7-6067-44B9-8AD9-5BB6B7116FCF}" type="sibTrans" cxnId="{DAEB9925-0ECC-4021-B833-687BB96C567C}">
      <dgm:prSet/>
      <dgm:spPr/>
      <dgm:t>
        <a:bodyPr/>
        <a:lstStyle/>
        <a:p>
          <a:pPr latinLnBrk="1"/>
          <a:endParaRPr lang="ko-KR" altLang="en-US"/>
        </a:p>
      </dgm:t>
    </dgm:pt>
    <dgm:pt modelId="{3F37FB5F-18E7-4086-B64B-CD30F5574A01}">
      <dgm:prSet phldrT="[텍스트]"/>
      <dgm:spPr/>
      <dgm:t>
        <a:bodyPr anchor="ctr"/>
        <a:lstStyle/>
        <a:p>
          <a:pPr latinLnBrk="1"/>
          <a:r>
            <a:rPr lang="en-US" altLang="ko-KR" dirty="0" smtClean="0">
              <a:solidFill>
                <a:schemeClr val="tx1"/>
              </a:solidFill>
            </a:rPr>
            <a:t>&lt;</a:t>
          </a:r>
          <a:r>
            <a:rPr lang="ko-KR" altLang="en-US" dirty="0" smtClean="0">
              <a:solidFill>
                <a:schemeClr val="tx1"/>
              </a:solidFill>
            </a:rPr>
            <a:t>또래상담자 등록</a:t>
          </a:r>
          <a:r>
            <a:rPr lang="en-US" altLang="ko-KR" dirty="0" smtClean="0">
              <a:solidFill>
                <a:schemeClr val="tx1"/>
              </a:solidFill>
            </a:rPr>
            <a:t>&gt;</a:t>
          </a:r>
          <a:r>
            <a:rPr lang="ko-KR" altLang="en-US" dirty="0" smtClean="0">
              <a:solidFill>
                <a:schemeClr val="tx1"/>
              </a:solidFill>
            </a:rPr>
            <a:t> </a:t>
          </a:r>
          <a:r>
            <a:rPr lang="en-US" altLang="ko-KR" dirty="0" smtClean="0">
              <a:solidFill>
                <a:schemeClr val="tx1"/>
              </a:solidFill>
            </a:rPr>
            <a:t>- </a:t>
          </a:r>
          <a:r>
            <a:rPr lang="en-US" altLang="ko-KR" dirty="0" smtClean="0">
              <a:solidFill>
                <a:schemeClr val="tx1"/>
              </a:solidFill>
            </a:rPr>
            <a:t>&lt;</a:t>
          </a:r>
          <a:r>
            <a:rPr lang="ko-KR" altLang="en-US" dirty="0" smtClean="0">
              <a:solidFill>
                <a:schemeClr val="tx1"/>
              </a:solidFill>
            </a:rPr>
            <a:t>활동</a:t>
          </a:r>
          <a:r>
            <a:rPr lang="en-US" altLang="ko-KR" dirty="0" smtClean="0">
              <a:solidFill>
                <a:schemeClr val="tx1"/>
              </a:solidFill>
            </a:rPr>
            <a:t>&gt;</a:t>
          </a:r>
          <a:r>
            <a:rPr lang="ko-KR" altLang="en-US" dirty="0" smtClean="0">
              <a:solidFill>
                <a:schemeClr val="tx1"/>
              </a:solidFill>
            </a:rPr>
            <a:t> </a:t>
          </a:r>
          <a:r>
            <a:rPr lang="ko-KR" altLang="en-US" dirty="0" smtClean="0">
              <a:solidFill>
                <a:schemeClr val="tx1"/>
              </a:solidFill>
            </a:rPr>
            <a:t>메뉴를 </a:t>
          </a:r>
          <a:r>
            <a:rPr lang="ko-KR" altLang="en-US" dirty="0" smtClean="0">
              <a:solidFill>
                <a:schemeClr val="tx1"/>
              </a:solidFill>
            </a:rPr>
            <a:t>이용 하여 </a:t>
          </a:r>
          <a:r>
            <a:rPr lang="ko-KR" altLang="en-US" dirty="0" smtClean="0">
              <a:solidFill>
                <a:schemeClr val="tx1"/>
              </a:solidFill>
            </a:rPr>
            <a:t>교육생 명단 불러오기</a:t>
          </a:r>
          <a:endParaRPr lang="ko-KR" altLang="en-US" dirty="0">
            <a:solidFill>
              <a:schemeClr val="tx1"/>
            </a:solidFill>
          </a:endParaRPr>
        </a:p>
      </dgm:t>
    </dgm:pt>
    <dgm:pt modelId="{C55F180D-C1BF-49F7-99C4-47A1956B28A2}" type="parTrans" cxnId="{31323EDD-3EC5-41E8-B733-09523ECB3B45}">
      <dgm:prSet/>
      <dgm:spPr/>
      <dgm:t>
        <a:bodyPr/>
        <a:lstStyle/>
        <a:p>
          <a:pPr latinLnBrk="1"/>
          <a:endParaRPr lang="ko-KR" altLang="en-US"/>
        </a:p>
      </dgm:t>
    </dgm:pt>
    <dgm:pt modelId="{76725F23-0EDC-498A-B47A-B608FF6379F9}" type="sibTrans" cxnId="{31323EDD-3EC5-41E8-B733-09523ECB3B45}">
      <dgm:prSet/>
      <dgm:spPr/>
      <dgm:t>
        <a:bodyPr/>
        <a:lstStyle/>
        <a:p>
          <a:pPr latinLnBrk="1"/>
          <a:endParaRPr lang="ko-KR" altLang="en-US"/>
        </a:p>
      </dgm:t>
    </dgm:pt>
    <dgm:pt modelId="{63E4FB11-446D-4771-8379-D8967E943062}">
      <dgm:prSet phldrT="[텍스트]"/>
      <dgm:spPr/>
      <dgm:t>
        <a:bodyPr anchor="ctr"/>
        <a:lstStyle/>
        <a:p>
          <a:pPr latinLnBrk="1"/>
          <a:r>
            <a:rPr lang="ko-KR" altLang="en-US" dirty="0" smtClean="0">
              <a:solidFill>
                <a:srgbClr val="FF0000"/>
              </a:solidFill>
            </a:rPr>
            <a:t>명단 확인 후 활동을 하지 않는 학생은 삭제 필요 </a:t>
          </a:r>
          <a:endParaRPr lang="ko-KR" altLang="en-US" dirty="0">
            <a:solidFill>
              <a:srgbClr val="FF0000"/>
            </a:solidFill>
          </a:endParaRPr>
        </a:p>
      </dgm:t>
    </dgm:pt>
    <dgm:pt modelId="{71E13A59-6EC6-4B5B-882A-1BB64205AD46}" type="parTrans" cxnId="{A6730799-CDAB-4E3D-B6E9-E65F23532C73}">
      <dgm:prSet/>
      <dgm:spPr/>
      <dgm:t>
        <a:bodyPr/>
        <a:lstStyle/>
        <a:p>
          <a:pPr latinLnBrk="1"/>
          <a:endParaRPr lang="ko-KR" altLang="en-US"/>
        </a:p>
      </dgm:t>
    </dgm:pt>
    <dgm:pt modelId="{87B204A3-9594-445F-A701-50D757445B9D}" type="sibTrans" cxnId="{A6730799-CDAB-4E3D-B6E9-E65F23532C73}">
      <dgm:prSet/>
      <dgm:spPr/>
      <dgm:t>
        <a:bodyPr/>
        <a:lstStyle/>
        <a:p>
          <a:pPr latinLnBrk="1"/>
          <a:endParaRPr lang="ko-KR" altLang="en-US"/>
        </a:p>
      </dgm:t>
    </dgm:pt>
    <dgm:pt modelId="{FE55D5E4-5347-4C44-AFF2-E901C4A052F4}">
      <dgm:prSet phldrT="[텍스트]"/>
      <dgm:spPr/>
      <dgm:t>
        <a:bodyPr anchor="ctr"/>
        <a:lstStyle/>
        <a:p>
          <a:pPr latinLnBrk="1"/>
          <a:r>
            <a:rPr lang="ko-KR" altLang="en-US" baseline="0" dirty="0" smtClean="0"/>
            <a:t>입력 절차는 다음 페이지 설명 참조 </a:t>
          </a:r>
          <a:r>
            <a:rPr lang="en-US" altLang="ko-KR" baseline="0" dirty="0" smtClean="0"/>
            <a:t> </a:t>
          </a:r>
          <a:endParaRPr lang="ko-KR" altLang="en-US" dirty="0"/>
        </a:p>
      </dgm:t>
    </dgm:pt>
    <dgm:pt modelId="{39946664-FB41-4FD1-9C7B-90AFB9FEA941}" type="parTrans" cxnId="{4313A971-E6C9-48B2-B243-66EF81A4430F}">
      <dgm:prSet/>
      <dgm:spPr/>
      <dgm:t>
        <a:bodyPr/>
        <a:lstStyle/>
        <a:p>
          <a:pPr latinLnBrk="1"/>
          <a:endParaRPr lang="ko-KR" altLang="en-US"/>
        </a:p>
      </dgm:t>
    </dgm:pt>
    <dgm:pt modelId="{F9984FE6-C02C-4A04-8914-6FB487B51A21}" type="sibTrans" cxnId="{4313A971-E6C9-48B2-B243-66EF81A4430F}">
      <dgm:prSet/>
      <dgm:spPr/>
      <dgm:t>
        <a:bodyPr/>
        <a:lstStyle/>
        <a:p>
          <a:pPr latinLnBrk="1"/>
          <a:endParaRPr lang="ko-KR" altLang="en-US"/>
        </a:p>
      </dgm:t>
    </dgm:pt>
    <dgm:pt modelId="{3F9DE9A8-BBC3-410C-A673-B9731C2B4D7B}" type="pres">
      <dgm:prSet presAssocID="{4467294B-1253-4CE6-BA84-5A63F987D36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09A804D-42CA-4512-AFC5-D8E0656DAE1E}" type="pres">
      <dgm:prSet presAssocID="{18877290-0B1D-4765-899F-D18902B9FEB6}" presName="linNode" presStyleCnt="0"/>
      <dgm:spPr/>
    </dgm:pt>
    <dgm:pt modelId="{E6E8CF18-A070-42E8-A4E7-6A41F92BF63C}" type="pres">
      <dgm:prSet presAssocID="{18877290-0B1D-4765-899F-D18902B9FEB6}" presName="parentShp" presStyleLbl="node1" presStyleIdx="0" presStyleCnt="2" custScaleX="83761" custScaleY="71419" custLinFactNeighborX="-231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67F56E-5D7E-4C1E-872C-9AEBEE2C4B9F}" type="pres">
      <dgm:prSet presAssocID="{18877290-0B1D-4765-899F-D18902B9FEB6}" presName="childShp" presStyleLbl="bgAccFollowNode1" presStyleIdx="0" presStyleCnt="2" custScaleY="7204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7016019-05C2-48C9-91E7-E2AA923456FC}" type="pres">
      <dgm:prSet presAssocID="{953FA1AA-312B-4932-A076-DBC3E35477F1}" presName="spacing" presStyleCnt="0"/>
      <dgm:spPr/>
    </dgm:pt>
    <dgm:pt modelId="{1C343126-2C0A-4B31-852B-BCE1022F5D10}" type="pres">
      <dgm:prSet presAssocID="{BE055BE5-6C14-43C8-BCC0-37A4E793844F}" presName="linNode" presStyleCnt="0"/>
      <dgm:spPr/>
    </dgm:pt>
    <dgm:pt modelId="{FC35EF31-5540-4CEA-9A94-D4582FF9054B}" type="pres">
      <dgm:prSet presAssocID="{BE055BE5-6C14-43C8-BCC0-37A4E793844F}" presName="parentShp" presStyleLbl="node1" presStyleIdx="1" presStyleCnt="2" custScaleX="83761" custScaleY="71419" custLinFactNeighborX="-231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EEFEED6-71D8-4F23-8765-BD9CCEAF549C}" type="pres">
      <dgm:prSet presAssocID="{BE055BE5-6C14-43C8-BCC0-37A4E793844F}" presName="childShp" presStyleLbl="bgAccFollowNode1" presStyleIdx="1" presStyleCnt="2" custScaleY="7204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6730799-CDAB-4E3D-B6E9-E65F23532C73}" srcId="{18877290-0B1D-4765-899F-D18902B9FEB6}" destId="{63E4FB11-446D-4771-8379-D8967E943062}" srcOrd="1" destOrd="0" parTransId="{71E13A59-6EC6-4B5B-882A-1BB64205AD46}" sibTransId="{87B204A3-9594-445F-A701-50D757445B9D}"/>
    <dgm:cxn modelId="{DAEB9925-0ECC-4021-B833-687BB96C567C}" srcId="{4467294B-1253-4CE6-BA84-5A63F987D362}" destId="{BE055BE5-6C14-43C8-BCC0-37A4E793844F}" srcOrd="1" destOrd="0" parTransId="{BA9A2467-524B-45D8-8683-688436A1134A}" sibTransId="{A2879AD7-6067-44B9-8AD9-5BB6B7116FCF}"/>
    <dgm:cxn modelId="{4313A971-E6C9-48B2-B243-66EF81A4430F}" srcId="{BE055BE5-6C14-43C8-BCC0-37A4E793844F}" destId="{FE55D5E4-5347-4C44-AFF2-E901C4A052F4}" srcOrd="1" destOrd="0" parTransId="{39946664-FB41-4FD1-9C7B-90AFB9FEA941}" sibTransId="{F9984FE6-C02C-4A04-8914-6FB487B51A21}"/>
    <dgm:cxn modelId="{647DC0AB-CCC2-4B55-94F2-F673416223BC}" type="presOf" srcId="{B0B2A84C-067E-436A-8C82-C78D3441506C}" destId="{AB67F56E-5D7E-4C1E-872C-9AEBEE2C4B9F}" srcOrd="0" destOrd="0" presId="urn:microsoft.com/office/officeart/2005/8/layout/vList6"/>
    <dgm:cxn modelId="{A428A34B-1875-442A-9A6C-B867C529FE93}" type="presOf" srcId="{FE55D5E4-5347-4C44-AFF2-E901C4A052F4}" destId="{8EEFEED6-71D8-4F23-8765-BD9CCEAF549C}" srcOrd="0" destOrd="1" presId="urn:microsoft.com/office/officeart/2005/8/layout/vList6"/>
    <dgm:cxn modelId="{B2ED65DD-8180-462E-A9EF-60131D5E317C}" srcId="{18877290-0B1D-4765-899F-D18902B9FEB6}" destId="{B0B2A84C-067E-436A-8C82-C78D3441506C}" srcOrd="0" destOrd="0" parTransId="{B6C798AC-2135-4F1A-8476-3E5AB14D305B}" sibTransId="{0FF86479-E9FA-4B1C-B4F4-2259C1ECB595}"/>
    <dgm:cxn modelId="{A4D4A3D3-3EDC-4C9E-A67F-FCD22BB061DF}" type="presOf" srcId="{63E4FB11-446D-4771-8379-D8967E943062}" destId="{AB67F56E-5D7E-4C1E-872C-9AEBEE2C4B9F}" srcOrd="0" destOrd="1" presId="urn:microsoft.com/office/officeart/2005/8/layout/vList6"/>
    <dgm:cxn modelId="{CC87825B-3B4F-4CAD-911A-20E2EED2BEA3}" type="presOf" srcId="{4467294B-1253-4CE6-BA84-5A63F987D362}" destId="{3F9DE9A8-BBC3-410C-A673-B9731C2B4D7B}" srcOrd="0" destOrd="0" presId="urn:microsoft.com/office/officeart/2005/8/layout/vList6"/>
    <dgm:cxn modelId="{68640B90-7052-4799-9E6B-CFA02A068DCD}" type="presOf" srcId="{18877290-0B1D-4765-899F-D18902B9FEB6}" destId="{E6E8CF18-A070-42E8-A4E7-6A41F92BF63C}" srcOrd="0" destOrd="0" presId="urn:microsoft.com/office/officeart/2005/8/layout/vList6"/>
    <dgm:cxn modelId="{31323EDD-3EC5-41E8-B733-09523ECB3B45}" srcId="{BE055BE5-6C14-43C8-BCC0-37A4E793844F}" destId="{3F37FB5F-18E7-4086-B64B-CD30F5574A01}" srcOrd="0" destOrd="0" parTransId="{C55F180D-C1BF-49F7-99C4-47A1956B28A2}" sibTransId="{76725F23-0EDC-498A-B47A-B608FF6379F9}"/>
    <dgm:cxn modelId="{9D493D83-A3A3-4E46-8D30-D1125F6C5164}" type="presOf" srcId="{BE055BE5-6C14-43C8-BCC0-37A4E793844F}" destId="{FC35EF31-5540-4CEA-9A94-D4582FF9054B}" srcOrd="0" destOrd="0" presId="urn:microsoft.com/office/officeart/2005/8/layout/vList6"/>
    <dgm:cxn modelId="{AC87E426-CF22-4DE7-893B-3A6CE1B2BFC1}" type="presOf" srcId="{3F37FB5F-18E7-4086-B64B-CD30F5574A01}" destId="{8EEFEED6-71D8-4F23-8765-BD9CCEAF549C}" srcOrd="0" destOrd="0" presId="urn:microsoft.com/office/officeart/2005/8/layout/vList6"/>
    <dgm:cxn modelId="{DCFFB192-6BEC-4D38-B438-3F86EB049FB2}" srcId="{4467294B-1253-4CE6-BA84-5A63F987D362}" destId="{18877290-0B1D-4765-899F-D18902B9FEB6}" srcOrd="0" destOrd="0" parTransId="{F9DDAD94-D8A5-46A3-BAA7-C5DDEF84BE51}" sibTransId="{953FA1AA-312B-4932-A076-DBC3E35477F1}"/>
    <dgm:cxn modelId="{FA04FEBB-09A2-4182-A984-2A003BAB4EF8}" type="presParOf" srcId="{3F9DE9A8-BBC3-410C-A673-B9731C2B4D7B}" destId="{409A804D-42CA-4512-AFC5-D8E0656DAE1E}" srcOrd="0" destOrd="0" presId="urn:microsoft.com/office/officeart/2005/8/layout/vList6"/>
    <dgm:cxn modelId="{22E61740-19B5-4B6B-A3D7-D65AAD79EA70}" type="presParOf" srcId="{409A804D-42CA-4512-AFC5-D8E0656DAE1E}" destId="{E6E8CF18-A070-42E8-A4E7-6A41F92BF63C}" srcOrd="0" destOrd="0" presId="urn:microsoft.com/office/officeart/2005/8/layout/vList6"/>
    <dgm:cxn modelId="{F90B2D6C-9B85-469A-B1CC-B99B15D7E4FF}" type="presParOf" srcId="{409A804D-42CA-4512-AFC5-D8E0656DAE1E}" destId="{AB67F56E-5D7E-4C1E-872C-9AEBEE2C4B9F}" srcOrd="1" destOrd="0" presId="urn:microsoft.com/office/officeart/2005/8/layout/vList6"/>
    <dgm:cxn modelId="{D8613611-0118-4C38-916D-DD7B75B4E342}" type="presParOf" srcId="{3F9DE9A8-BBC3-410C-A673-B9731C2B4D7B}" destId="{37016019-05C2-48C9-91E7-E2AA923456FC}" srcOrd="1" destOrd="0" presId="urn:microsoft.com/office/officeart/2005/8/layout/vList6"/>
    <dgm:cxn modelId="{6BA288F9-6E91-427D-9892-45B1C04D63C9}" type="presParOf" srcId="{3F9DE9A8-BBC3-410C-A673-B9731C2B4D7B}" destId="{1C343126-2C0A-4B31-852B-BCE1022F5D10}" srcOrd="2" destOrd="0" presId="urn:microsoft.com/office/officeart/2005/8/layout/vList6"/>
    <dgm:cxn modelId="{36D5E73E-4F91-4527-B28A-B1FE2A48AD63}" type="presParOf" srcId="{1C343126-2C0A-4B31-852B-BCE1022F5D10}" destId="{FC35EF31-5540-4CEA-9A94-D4582FF9054B}" srcOrd="0" destOrd="0" presId="urn:microsoft.com/office/officeart/2005/8/layout/vList6"/>
    <dgm:cxn modelId="{73361F2E-69AD-4324-9231-BF9EA38A265D}" type="presParOf" srcId="{1C343126-2C0A-4B31-852B-BCE1022F5D10}" destId="{8EEFEED6-71D8-4F23-8765-BD9CCEAF549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7F56E-5D7E-4C1E-872C-9AEBEE2C4B9F}">
      <dsp:nvSpPr>
        <dsp:cNvPr id="0" name=""/>
        <dsp:cNvSpPr/>
      </dsp:nvSpPr>
      <dsp:spPr>
        <a:xfrm>
          <a:off x="3035943" y="1000"/>
          <a:ext cx="5100960" cy="15865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smtClean="0"/>
            <a:t>소속 학교</a:t>
          </a:r>
          <a:r>
            <a:rPr lang="en-US" altLang="ko-KR" sz="1800" kern="1200" dirty="0" smtClean="0"/>
            <a:t>ID</a:t>
          </a:r>
          <a:r>
            <a:rPr lang="ko-KR" altLang="en-US" sz="1800" kern="1200" dirty="0" smtClean="0"/>
            <a:t>가 있는 경우</a:t>
          </a:r>
          <a:r>
            <a:rPr lang="en-US" altLang="ko-KR" sz="1800" kern="1200" dirty="0" smtClean="0"/>
            <a:t>(</a:t>
          </a:r>
          <a:r>
            <a:rPr lang="ko-KR" altLang="en-US" sz="1800" kern="1200" dirty="0" smtClean="0"/>
            <a:t>기존운영학교</a:t>
          </a:r>
          <a:r>
            <a:rPr lang="en-US" altLang="ko-KR" sz="1800" kern="1200" dirty="0" smtClean="0"/>
            <a:t>) </a:t>
          </a:r>
          <a:r>
            <a:rPr lang="en-US" altLang="ko-KR" sz="1800" kern="1200" dirty="0" smtClean="0"/>
            <a:t>      </a:t>
          </a:r>
          <a:r>
            <a:rPr lang="ko-KR" altLang="en-US" sz="2000" kern="1200" dirty="0" smtClean="0"/>
            <a:t>학교</a:t>
          </a:r>
          <a:r>
            <a:rPr lang="en-US" altLang="ko-KR" sz="2000" kern="1200" dirty="0" smtClean="0"/>
            <a:t>ID </a:t>
          </a:r>
          <a:r>
            <a:rPr lang="ko-KR" altLang="en-US" sz="2000" kern="1200" dirty="0" smtClean="0"/>
            <a:t>및 비밀번호 입력 후 로그인</a:t>
          </a:r>
          <a:endParaRPr lang="ko-KR" altLang="en-US" sz="2000" kern="1200" dirty="0"/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smtClean="0">
              <a:solidFill>
                <a:srgbClr val="FF0000"/>
              </a:solidFill>
            </a:rPr>
            <a:t>학교</a:t>
          </a:r>
          <a:r>
            <a:rPr lang="en-US" altLang="ko-KR" sz="2000" kern="1200" dirty="0" smtClean="0">
              <a:solidFill>
                <a:srgbClr val="FF0000"/>
              </a:solidFill>
            </a:rPr>
            <a:t>ID : sol+</a:t>
          </a:r>
          <a:r>
            <a:rPr lang="ko-KR" altLang="en-US" sz="2000" kern="1200" dirty="0" smtClean="0">
              <a:solidFill>
                <a:srgbClr val="FF0000"/>
              </a:solidFill>
            </a:rPr>
            <a:t>숫자로 구성된 </a:t>
          </a:r>
          <a:r>
            <a:rPr lang="en-US" altLang="ko-KR" sz="2000" kern="1200" dirty="0" smtClean="0">
              <a:solidFill>
                <a:srgbClr val="FF0000"/>
              </a:solidFill>
            </a:rPr>
            <a:t>ID</a:t>
          </a:r>
          <a:endParaRPr lang="ko-KR" altLang="en-US" sz="2000" kern="1200" dirty="0">
            <a:solidFill>
              <a:srgbClr val="FF0000"/>
            </a:solidFill>
          </a:endParaRPr>
        </a:p>
      </dsp:txBody>
      <dsp:txXfrm>
        <a:off x="3035943" y="199320"/>
        <a:ext cx="4506002" cy="1189917"/>
      </dsp:txXfrm>
    </dsp:sp>
    <dsp:sp modelId="{E6E8CF18-A070-42E8-A4E7-6A41F92BF63C}">
      <dsp:nvSpPr>
        <dsp:cNvPr id="0" name=""/>
        <dsp:cNvSpPr/>
      </dsp:nvSpPr>
      <dsp:spPr>
        <a:xfrm>
          <a:off x="68366" y="1000"/>
          <a:ext cx="2899211" cy="1586556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000" kern="1200" dirty="0" smtClean="0"/>
            <a:t>로그인</a:t>
          </a:r>
          <a:endParaRPr lang="ko-KR" altLang="en-US" sz="4000" kern="1200" dirty="0"/>
        </a:p>
      </dsp:txBody>
      <dsp:txXfrm>
        <a:off x="145815" y="78449"/>
        <a:ext cx="2744313" cy="1431658"/>
      </dsp:txXfrm>
    </dsp:sp>
    <dsp:sp modelId="{8EEFEED6-71D8-4F23-8765-BD9CCEAF549C}">
      <dsp:nvSpPr>
        <dsp:cNvPr id="0" name=""/>
        <dsp:cNvSpPr/>
      </dsp:nvSpPr>
      <dsp:spPr>
        <a:xfrm>
          <a:off x="3035943" y="1824466"/>
          <a:ext cx="5100960" cy="15865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smtClean="0"/>
            <a:t>소속 학교</a:t>
          </a:r>
          <a:r>
            <a:rPr lang="en-US" altLang="ko-KR" sz="1800" kern="1200" dirty="0" smtClean="0"/>
            <a:t>ID</a:t>
          </a:r>
          <a:r>
            <a:rPr lang="ko-KR" altLang="en-US" sz="1800" kern="1200" dirty="0" smtClean="0"/>
            <a:t>가 없는 경우</a:t>
          </a:r>
          <a:r>
            <a:rPr lang="en-US" altLang="ko-KR" sz="1800" kern="1200" dirty="0" smtClean="0"/>
            <a:t>(</a:t>
          </a:r>
          <a:r>
            <a:rPr lang="ko-KR" altLang="en-US" sz="1800" kern="1200" dirty="0" smtClean="0"/>
            <a:t>신규운영학교</a:t>
          </a:r>
          <a:r>
            <a:rPr lang="en-US" altLang="ko-KR" sz="1800" kern="1200" dirty="0" smtClean="0"/>
            <a:t>) </a:t>
          </a:r>
          <a:r>
            <a:rPr lang="en-US" altLang="ko-KR" sz="1800" kern="1200" dirty="0" smtClean="0"/>
            <a:t>       </a:t>
          </a:r>
          <a:r>
            <a:rPr lang="ko-KR" altLang="en-US" sz="2000" kern="1200" dirty="0" smtClean="0"/>
            <a:t>회원가입 </a:t>
          </a:r>
          <a:r>
            <a:rPr lang="ko-KR" altLang="en-US" sz="2000" kern="1200" dirty="0" smtClean="0"/>
            <a:t>후 학교</a:t>
          </a:r>
          <a:r>
            <a:rPr lang="en-US" altLang="ko-KR" sz="2000" kern="1200" dirty="0" smtClean="0"/>
            <a:t>ID </a:t>
          </a:r>
          <a:r>
            <a:rPr lang="ko-KR" altLang="en-US" sz="2000" kern="1200" dirty="0" smtClean="0"/>
            <a:t>발급  </a:t>
          </a:r>
          <a:endParaRPr lang="ko-KR" altLang="en-US" sz="2000" kern="1200" dirty="0"/>
        </a:p>
      </dsp:txBody>
      <dsp:txXfrm>
        <a:off x="3035943" y="2022786"/>
        <a:ext cx="4506002" cy="1189917"/>
      </dsp:txXfrm>
    </dsp:sp>
    <dsp:sp modelId="{FC35EF31-5540-4CEA-9A94-D4582FF9054B}">
      <dsp:nvSpPr>
        <dsp:cNvPr id="0" name=""/>
        <dsp:cNvSpPr/>
      </dsp:nvSpPr>
      <dsp:spPr>
        <a:xfrm>
          <a:off x="68366" y="1824466"/>
          <a:ext cx="2899211" cy="1586556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000" kern="1200" dirty="0" smtClean="0"/>
            <a:t>회원가입</a:t>
          </a:r>
          <a:endParaRPr lang="ko-KR" altLang="en-US" sz="4000" kern="1200" dirty="0"/>
        </a:p>
      </dsp:txBody>
      <dsp:txXfrm>
        <a:off x="145815" y="1901915"/>
        <a:ext cx="2744313" cy="14316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7F56E-5D7E-4C1E-872C-9AEBEE2C4B9F}">
      <dsp:nvSpPr>
        <dsp:cNvPr id="0" name=""/>
        <dsp:cNvSpPr/>
      </dsp:nvSpPr>
      <dsp:spPr>
        <a:xfrm>
          <a:off x="3096349" y="1382"/>
          <a:ext cx="5054961" cy="16484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171450" lvl="1" indent="-171450" algn="l" defTabSz="8445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900" kern="1200" dirty="0" smtClean="0"/>
            <a:t>또래상담자 활동 등록 시 이전 년도 교육생 명단 자동 업데이트</a:t>
          </a:r>
          <a:endParaRPr lang="ko-KR" altLang="en-US" sz="1900" kern="1200" dirty="0"/>
        </a:p>
        <a:p>
          <a:pPr marL="171450" lvl="1" indent="-171450" algn="l" defTabSz="8445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900" kern="1200" dirty="0" smtClean="0">
              <a:solidFill>
                <a:srgbClr val="FF0000"/>
              </a:solidFill>
            </a:rPr>
            <a:t>명단 확인 후 활동을 하지 않는 학생은 삭제 필요 </a:t>
          </a:r>
          <a:endParaRPr lang="ko-KR" altLang="en-US" sz="1900" kern="1200" dirty="0">
            <a:solidFill>
              <a:srgbClr val="FF0000"/>
            </a:solidFill>
          </a:endParaRPr>
        </a:p>
      </dsp:txBody>
      <dsp:txXfrm>
        <a:off x="3096349" y="207434"/>
        <a:ext cx="4436805" cy="1236312"/>
      </dsp:txXfrm>
    </dsp:sp>
    <dsp:sp modelId="{E6E8CF18-A070-42E8-A4E7-6A41F92BF63C}">
      <dsp:nvSpPr>
        <dsp:cNvPr id="0" name=""/>
        <dsp:cNvSpPr/>
      </dsp:nvSpPr>
      <dsp:spPr>
        <a:xfrm>
          <a:off x="156855" y="8578"/>
          <a:ext cx="2822724" cy="1634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기존운영학교</a:t>
          </a:r>
          <a:endParaRPr lang="en-US" altLang="ko-KR" sz="2800" kern="1200" dirty="0" smtClean="0"/>
        </a:p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입력 시</a:t>
          </a:r>
          <a:endParaRPr lang="en-US" altLang="ko-KR" sz="2800" kern="1200" dirty="0" smtClean="0"/>
        </a:p>
      </dsp:txBody>
      <dsp:txXfrm>
        <a:off x="236622" y="88345"/>
        <a:ext cx="2663190" cy="1474491"/>
      </dsp:txXfrm>
    </dsp:sp>
    <dsp:sp modelId="{8EEFEED6-71D8-4F23-8765-BD9CCEAF549C}">
      <dsp:nvSpPr>
        <dsp:cNvPr id="0" name=""/>
        <dsp:cNvSpPr/>
      </dsp:nvSpPr>
      <dsp:spPr>
        <a:xfrm>
          <a:off x="3096349" y="1878593"/>
          <a:ext cx="5054961" cy="16484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171450" lvl="1" indent="-171450" algn="l" defTabSz="8445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900" kern="1200" dirty="0" smtClean="0">
              <a:solidFill>
                <a:schemeClr val="tx1"/>
              </a:solidFill>
            </a:rPr>
            <a:t>&lt;</a:t>
          </a:r>
          <a:r>
            <a:rPr lang="ko-KR" altLang="en-US" sz="1900" kern="1200" dirty="0" smtClean="0">
              <a:solidFill>
                <a:schemeClr val="tx1"/>
              </a:solidFill>
            </a:rPr>
            <a:t>또래상담자 등록</a:t>
          </a:r>
          <a:r>
            <a:rPr lang="en-US" altLang="ko-KR" sz="1900" kern="1200" dirty="0" smtClean="0">
              <a:solidFill>
                <a:schemeClr val="tx1"/>
              </a:solidFill>
            </a:rPr>
            <a:t>&gt;</a:t>
          </a:r>
          <a:r>
            <a:rPr lang="ko-KR" altLang="en-US" sz="1900" kern="1200" dirty="0" smtClean="0">
              <a:solidFill>
                <a:schemeClr val="tx1"/>
              </a:solidFill>
            </a:rPr>
            <a:t> </a:t>
          </a:r>
          <a:r>
            <a:rPr lang="en-US" altLang="ko-KR" sz="1900" kern="1200" dirty="0" smtClean="0">
              <a:solidFill>
                <a:schemeClr val="tx1"/>
              </a:solidFill>
            </a:rPr>
            <a:t>- </a:t>
          </a:r>
          <a:r>
            <a:rPr lang="en-US" altLang="ko-KR" sz="1900" kern="1200" dirty="0" smtClean="0">
              <a:solidFill>
                <a:schemeClr val="tx1"/>
              </a:solidFill>
            </a:rPr>
            <a:t>&lt;</a:t>
          </a:r>
          <a:r>
            <a:rPr lang="ko-KR" altLang="en-US" sz="1900" kern="1200" dirty="0" smtClean="0">
              <a:solidFill>
                <a:schemeClr val="tx1"/>
              </a:solidFill>
            </a:rPr>
            <a:t>활동</a:t>
          </a:r>
          <a:r>
            <a:rPr lang="en-US" altLang="ko-KR" sz="1900" kern="1200" dirty="0" smtClean="0">
              <a:solidFill>
                <a:schemeClr val="tx1"/>
              </a:solidFill>
            </a:rPr>
            <a:t>&gt;</a:t>
          </a:r>
          <a:r>
            <a:rPr lang="ko-KR" altLang="en-US" sz="1900" kern="1200" dirty="0" smtClean="0">
              <a:solidFill>
                <a:schemeClr val="tx1"/>
              </a:solidFill>
            </a:rPr>
            <a:t> </a:t>
          </a:r>
          <a:r>
            <a:rPr lang="ko-KR" altLang="en-US" sz="1900" kern="1200" dirty="0" smtClean="0">
              <a:solidFill>
                <a:schemeClr val="tx1"/>
              </a:solidFill>
            </a:rPr>
            <a:t>메뉴를 </a:t>
          </a:r>
          <a:r>
            <a:rPr lang="ko-KR" altLang="en-US" sz="1900" kern="1200" dirty="0" smtClean="0">
              <a:solidFill>
                <a:schemeClr val="tx1"/>
              </a:solidFill>
            </a:rPr>
            <a:t>이용 하여 </a:t>
          </a:r>
          <a:r>
            <a:rPr lang="ko-KR" altLang="en-US" sz="1900" kern="1200" dirty="0" smtClean="0">
              <a:solidFill>
                <a:schemeClr val="tx1"/>
              </a:solidFill>
            </a:rPr>
            <a:t>교육생 명단 불러오기</a:t>
          </a:r>
          <a:endParaRPr lang="ko-KR" altLang="en-US" sz="1900" kern="1200" dirty="0">
            <a:solidFill>
              <a:schemeClr val="tx1"/>
            </a:solidFill>
          </a:endParaRPr>
        </a:p>
        <a:p>
          <a:pPr marL="171450" lvl="1" indent="-171450" algn="l" defTabSz="8445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900" kern="1200" baseline="0" dirty="0" smtClean="0"/>
            <a:t>입력 절차는 다음 페이지 설명 참조 </a:t>
          </a:r>
          <a:r>
            <a:rPr lang="en-US" altLang="ko-KR" sz="1900" kern="1200" baseline="0" dirty="0" smtClean="0"/>
            <a:t> </a:t>
          </a:r>
          <a:endParaRPr lang="ko-KR" altLang="en-US" sz="1900" kern="1200" dirty="0"/>
        </a:p>
      </dsp:txBody>
      <dsp:txXfrm>
        <a:off x="3096349" y="2084645"/>
        <a:ext cx="4436805" cy="1236312"/>
      </dsp:txXfrm>
    </dsp:sp>
    <dsp:sp modelId="{FC35EF31-5540-4CEA-9A94-D4582FF9054B}">
      <dsp:nvSpPr>
        <dsp:cNvPr id="0" name=""/>
        <dsp:cNvSpPr/>
      </dsp:nvSpPr>
      <dsp:spPr>
        <a:xfrm>
          <a:off x="156855" y="1885788"/>
          <a:ext cx="2822724" cy="1634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신규운영학교 </a:t>
          </a:r>
          <a:endParaRPr lang="en-US" altLang="ko-KR" sz="2800" kern="1200" dirty="0" smtClean="0"/>
        </a:p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입력 시</a:t>
          </a:r>
          <a:endParaRPr lang="ko-KR" altLang="en-US" sz="2800" kern="1200" dirty="0"/>
        </a:p>
      </dsp:txBody>
      <dsp:txXfrm>
        <a:off x="236622" y="1965555"/>
        <a:ext cx="2663190" cy="1474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797246" y="0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1BBDE9CF-B3F3-4D1A-8C0F-8A56EED352C4}" type="datetimeFigureOut">
              <a:rPr lang="ko-KR" altLang="en-US" smtClean="0"/>
              <a:pPr/>
              <a:t>2018-01-29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747627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797246" y="6747627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E118EC1-EEAC-4075-B37C-27E9BAB1C7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6933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797246" y="0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3E2896B-6A51-45C1-A235-89D5499F7E3B}" type="datetimeFigureOut">
              <a:rPr lang="ko-KR" altLang="en-US" smtClean="0"/>
              <a:pPr/>
              <a:t>2018-01-29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3400"/>
            <a:ext cx="3551237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3462" y="3374430"/>
            <a:ext cx="8187690" cy="3196828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747627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797246" y="6747627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A0C6DD53-F80B-4BA2-83E8-502C4A2707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7686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DD53-F80B-4BA2-83E8-502C4A27075E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생년월일 </a:t>
            </a:r>
            <a:r>
              <a:rPr lang="en-US" altLang="ko-KR" dirty="0" smtClean="0"/>
              <a:t>: 19990505 </a:t>
            </a:r>
            <a:r>
              <a:rPr lang="ko-KR" altLang="en-US" dirty="0" smtClean="0"/>
              <a:t>형태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DD53-F80B-4BA2-83E8-502C4A27075E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DD53-F80B-4BA2-83E8-502C4A27075E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수정</a:t>
            </a:r>
            <a:r>
              <a:rPr lang="ko-KR" altLang="en-US" baseline="0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DD53-F80B-4BA2-83E8-502C4A27075E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4955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본원 문의사항 작성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DD53-F80B-4BA2-83E8-502C4A27075E}" type="slidenum">
              <a:rPr lang="ko-KR" altLang="en-US" smtClean="0"/>
              <a:pPr/>
              <a:t>53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2018-01-29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2018-01-29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2018-01-29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2018-01-29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2018-01-29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2018-01-29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2018-01-29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2018-01-29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2018-01-29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2018-01-29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2018-01-29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0CB82-0F05-45A3-B2BB-62FC42E2318E}" type="datetimeFigureOut">
              <a:rPr lang="ko-KR" altLang="en-US" smtClean="0"/>
              <a:pPr/>
              <a:t>2018-01-29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 flipH="1">
            <a:off x="3879304" y="1944216"/>
            <a:ext cx="980728" cy="980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 flipH="1">
            <a:off x="1935088" y="1944216"/>
            <a:ext cx="980728" cy="980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9" name="직사각형 428"/>
          <p:cNvSpPr/>
          <p:nvPr/>
        </p:nvSpPr>
        <p:spPr>
          <a:xfrm flipH="1">
            <a:off x="0" y="1944216"/>
            <a:ext cx="980728" cy="9807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071670" y="3286124"/>
            <a:ext cx="6786610" cy="1714512"/>
          </a:xfrm>
        </p:spPr>
        <p:txBody>
          <a:bodyPr>
            <a:normAutofit/>
          </a:bodyPr>
          <a:lstStyle/>
          <a:p>
            <a:pPr algn="r"/>
            <a:r>
              <a:rPr lang="ko-KR" altLang="en-US" sz="430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ea"/>
                <a:ea typeface="+mn-ea"/>
              </a:rPr>
              <a:t>솔리언또래상담</a:t>
            </a:r>
            <a:r>
              <a:rPr lang="ko-KR" altLang="en-US" sz="43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ea"/>
                <a:ea typeface="+mn-ea"/>
              </a:rPr>
              <a:t> </a:t>
            </a:r>
            <a:r>
              <a:rPr lang="en-US" altLang="ko-KR" sz="43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ea"/>
                <a:ea typeface="+mn-ea"/>
              </a:rPr>
              <a:t/>
            </a:r>
            <a:br>
              <a:rPr lang="en-US" altLang="ko-KR" sz="43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ea"/>
                <a:ea typeface="+mn-ea"/>
              </a:rPr>
            </a:br>
            <a:r>
              <a:rPr lang="en-US" altLang="ko-KR" sz="43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ea"/>
                <a:ea typeface="+mn-ea"/>
              </a:rPr>
              <a:t>DB</a:t>
            </a:r>
            <a:r>
              <a:rPr lang="ko-KR" altLang="en-US" sz="43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ea"/>
                <a:ea typeface="+mn-ea"/>
              </a:rPr>
              <a:t>시스템 매뉴얼</a:t>
            </a:r>
            <a:endParaRPr lang="ko-KR" altLang="en-US" sz="43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1" name="부제목 2"/>
          <p:cNvSpPr>
            <a:spLocks noGrp="1"/>
          </p:cNvSpPr>
          <p:nvPr>
            <p:ph type="subTitle" idx="1"/>
          </p:nvPr>
        </p:nvSpPr>
        <p:spPr>
          <a:xfrm>
            <a:off x="2460240" y="5157192"/>
            <a:ext cx="6400800" cy="1417712"/>
          </a:xfrm>
        </p:spPr>
        <p:txBody>
          <a:bodyPr>
            <a:normAutofit lnSpcReduction="10000"/>
          </a:bodyPr>
          <a:lstStyle/>
          <a:p>
            <a:pPr algn="r"/>
            <a:r>
              <a:rPr lang="ko-KR" altLang="en-US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2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</a:t>
            </a:r>
            <a:r>
              <a:rPr lang="ko-KR" altLang="en-US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운영학교 </a:t>
            </a:r>
            <a:r>
              <a:rPr lang="ko-KR" altLang="en-US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지도교사용</a:t>
            </a:r>
            <a:endParaRPr lang="en-US" altLang="ko-KR" b="1" dirty="0" smtClean="0">
              <a:ln w="17780" cmpd="sng">
                <a:noFill/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algn="r"/>
            <a:endParaRPr lang="en-US" altLang="ko-KR" sz="1600" b="1" dirty="0">
              <a:ln w="17780" cmpd="sng">
                <a:noFill/>
                <a:prstDash val="solid"/>
                <a:miter lim="800000"/>
              </a:ln>
              <a:solidFill>
                <a:schemeClr val="tx2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algn="r"/>
            <a:r>
              <a:rPr lang="ko-KR" altLang="en-US" sz="1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+mj-ea"/>
              </a:rPr>
              <a:t>★ </a:t>
            </a:r>
            <a:r>
              <a:rPr lang="ko-KR" altLang="en-US" sz="1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+mj-ea"/>
              </a:rPr>
              <a:t>운영학교 지도교사용은 동일한 학교</a:t>
            </a:r>
            <a:r>
              <a:rPr lang="en-US" altLang="ko-KR" sz="1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+mj-ea"/>
              </a:rPr>
              <a:t>(</a:t>
            </a:r>
            <a:r>
              <a:rPr lang="ko-KR" altLang="en-US" sz="1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+mj-ea"/>
              </a:rPr>
              <a:t>단일학교</a:t>
            </a:r>
            <a:r>
              <a:rPr lang="en-US" altLang="ko-KR" sz="1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+mj-ea"/>
              </a:rPr>
              <a:t>)</a:t>
            </a:r>
            <a:r>
              <a:rPr lang="ko-KR" altLang="en-US" sz="1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+mj-ea"/>
              </a:rPr>
              <a:t>에서 교육을 이수한 </a:t>
            </a:r>
            <a:endParaRPr lang="en-US" altLang="ko-KR" sz="1600" b="1" dirty="0" smtClean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+mj-ea"/>
            </a:endParaRPr>
          </a:p>
          <a:p>
            <a:pPr algn="r"/>
            <a:r>
              <a:rPr lang="ko-KR" altLang="en-US" sz="1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+mj-ea"/>
              </a:rPr>
              <a:t>또래상담자를 </a:t>
            </a:r>
            <a:r>
              <a:rPr lang="ko-KR" altLang="en-US" sz="1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+mj-ea"/>
                <a:ea typeface="12롯데마트드림Bold" panose="02020603020101020101" pitchFamily="18" charset="-127"/>
              </a:rPr>
              <a:t>등록할 때 사용합니다</a:t>
            </a:r>
            <a:r>
              <a:rPr lang="en-US" altLang="ko-KR" sz="1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+mj-ea"/>
                <a:ea typeface="12롯데마트드림Bold" panose="02020603020101020101" pitchFamily="18" charset="-127"/>
              </a:rPr>
              <a:t>. </a:t>
            </a:r>
            <a:endParaRPr lang="en-US" altLang="ko-KR" sz="1000" b="1" dirty="0" smtClean="0">
              <a:ln w="17780" cmpd="sng">
                <a:noFill/>
                <a:prstDash val="solid"/>
                <a:miter lim="800000"/>
              </a:ln>
              <a:solidFill>
                <a:schemeClr val="tx2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 flipH="1">
            <a:off x="0" y="0"/>
            <a:ext cx="980728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 flipH="1">
            <a:off x="963488" y="980728"/>
            <a:ext cx="980728" cy="9807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 flipH="1">
            <a:off x="3879304" y="0"/>
            <a:ext cx="980728" cy="9807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 flipH="1">
            <a:off x="2915816" y="980728"/>
            <a:ext cx="980728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 flipH="1">
            <a:off x="1935088" y="0"/>
            <a:ext cx="980728" cy="980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21" name="직선 연결선 420"/>
          <p:cNvCxnSpPr/>
          <p:nvPr/>
        </p:nvCxnSpPr>
        <p:spPr>
          <a:xfrm rot="10800000">
            <a:off x="2285984" y="5072074"/>
            <a:ext cx="6858016" cy="1368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 flipH="1">
            <a:off x="0" y="3888432"/>
            <a:ext cx="980728" cy="9807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 flipH="1">
            <a:off x="971600" y="2924944"/>
            <a:ext cx="980728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 flipH="1">
            <a:off x="4860032" y="980728"/>
            <a:ext cx="980728" cy="980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8"/>
          <p:cNvGrpSpPr>
            <a:grpSpLocks/>
          </p:cNvGrpSpPr>
          <p:nvPr/>
        </p:nvGrpSpPr>
        <p:grpSpPr bwMode="auto">
          <a:xfrm>
            <a:off x="6858016" y="214290"/>
            <a:ext cx="2075133" cy="1224137"/>
            <a:chOff x="3347864" y="1124743"/>
            <a:chExt cx="2664740" cy="1571626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47864" y="1124744"/>
              <a:ext cx="2552700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직사각형 19"/>
            <p:cNvSpPr/>
            <p:nvPr/>
          </p:nvSpPr>
          <p:spPr>
            <a:xfrm>
              <a:off x="4255719" y="1124743"/>
              <a:ext cx="1756885" cy="2707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000"/>
                </a:lnSpc>
                <a:defRPr/>
              </a:pPr>
              <a:r>
                <a:rPr lang="ko-KR" altLang="en-US" sz="800" b="1" spc="-150" dirty="0">
                  <a:solidFill>
                    <a:srgbClr val="006666"/>
                  </a:solidFill>
                  <a:latin typeface="맑은 고딕" pitchFamily="50" charset="-127"/>
                  <a:ea typeface="맑은 고딕" pitchFamily="50" charset="-127"/>
                </a:rPr>
                <a:t>한국청소년상담복지개발원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0" y="1449769"/>
            <a:ext cx="8553624" cy="521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3563888" y="548680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회원가입 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398786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142873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4759694" y="3940043"/>
            <a:ext cx="851482" cy="2390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 rot="1651069">
            <a:off x="5398308" y="3595171"/>
            <a:ext cx="80221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rgbClr val="FF0000"/>
                </a:solidFill>
              </a:rPr>
              <a:t>클릭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!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563888" y="548680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회원가입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398786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142873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556792"/>
            <a:ext cx="9143998" cy="42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직사각형 9"/>
          <p:cNvSpPr/>
          <p:nvPr/>
        </p:nvSpPr>
        <p:spPr>
          <a:xfrm>
            <a:off x="2627784" y="2399586"/>
            <a:ext cx="751030" cy="2692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 rot="20838316">
            <a:off x="3285403" y="1929572"/>
            <a:ext cx="1677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FF0000"/>
                </a:solidFill>
              </a:rPr>
              <a:t>선택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!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30" y="5796863"/>
            <a:ext cx="9063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0070C0"/>
                </a:solidFill>
              </a:rPr>
              <a:t> 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현재 학교 재직 중인 또래상담 지도교사는 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학교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ID’ </a:t>
            </a:r>
            <a:r>
              <a:rPr lang="ko-KR" altLang="en-US" sz="1400" dirty="0" smtClean="0"/>
              <a:t>를 선택</a:t>
            </a:r>
            <a:endParaRPr lang="en-US" altLang="ko-KR" sz="1400" dirty="0" smtClean="0"/>
          </a:p>
          <a:p>
            <a:r>
              <a:rPr lang="en-US" altLang="ko-KR" sz="1400" dirty="0" smtClean="0"/>
              <a:t>    - </a:t>
            </a:r>
            <a:r>
              <a:rPr lang="ko-KR" altLang="en-US" sz="1400" dirty="0" smtClean="0"/>
              <a:t>학교</a:t>
            </a:r>
            <a:r>
              <a:rPr lang="en-US" altLang="ko-KR" sz="1400" dirty="0" smtClean="0"/>
              <a:t>ID</a:t>
            </a:r>
            <a:r>
              <a:rPr lang="ko-KR" altLang="en-US" sz="1400" dirty="0" smtClean="0"/>
              <a:t>는 </a:t>
            </a:r>
            <a:r>
              <a:rPr lang="ko-KR" altLang="en-US" sz="1400" u="sng" dirty="0" smtClean="0"/>
              <a:t>학교당 하나만</a:t>
            </a:r>
            <a:r>
              <a:rPr lang="ko-KR" altLang="en-US" sz="1400" dirty="0" smtClean="0"/>
              <a:t> 발급되는 고유 </a:t>
            </a:r>
            <a:r>
              <a:rPr lang="en-US" altLang="ko-KR" sz="1400" dirty="0" smtClean="0"/>
              <a:t>ID</a:t>
            </a:r>
          </a:p>
          <a:p>
            <a:r>
              <a:rPr lang="en-US" altLang="ko-KR" sz="1400" dirty="0" smtClean="0"/>
              <a:t>    - </a:t>
            </a:r>
            <a:r>
              <a:rPr lang="ko-KR" altLang="en-US" sz="1400" dirty="0" smtClean="0"/>
              <a:t>지금까지 학교에서 양성된 모든 또래상담자 확인 및 수료증 출력 가능 </a:t>
            </a:r>
            <a:r>
              <a:rPr lang="en-US" altLang="ko-KR" sz="1400" dirty="0" smtClean="0"/>
              <a:t>ID</a:t>
            </a:r>
          </a:p>
          <a:p>
            <a:r>
              <a:rPr lang="en-US" altLang="ko-KR" sz="1400" dirty="0" smtClean="0"/>
              <a:t>  ※ </a:t>
            </a:r>
            <a:r>
              <a:rPr lang="ko-KR" altLang="en-US" sz="1400" dirty="0" smtClean="0"/>
              <a:t>지도교사 변경 시</a:t>
            </a:r>
            <a:r>
              <a:rPr lang="en-US" altLang="ko-KR" sz="1400" b="1" dirty="0" smtClean="0"/>
              <a:t>,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ID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와 비밀번호를 인수인계 필수</a:t>
            </a:r>
            <a:endParaRPr lang="en-US" altLang="ko-KR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46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3563888" y="548680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회원가입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398786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142873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767863" y="2369681"/>
            <a:ext cx="5775308" cy="3392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 rot="20849643">
            <a:off x="6753812" y="2020418"/>
            <a:ext cx="990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</a:rPr>
              <a:t>학교 선택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!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563888" y="548680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회원가입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398786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142873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46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직사각형 8"/>
          <p:cNvSpPr/>
          <p:nvPr/>
        </p:nvSpPr>
        <p:spPr>
          <a:xfrm>
            <a:off x="1828311" y="2922670"/>
            <a:ext cx="1143008" cy="2182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 rot="21266692">
            <a:off x="4150816" y="2170324"/>
            <a:ext cx="171783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rgbClr val="FF0000"/>
                </a:solidFill>
              </a:rPr>
              <a:t>★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꼭 기억하세요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!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011367" y="2642618"/>
            <a:ext cx="1851088" cy="2808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16250" y="6298207"/>
            <a:ext cx="8927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/>
              <a:t>소속학교 선택 후</a:t>
            </a:r>
            <a:r>
              <a:rPr lang="en-US" altLang="ko-KR" sz="1600" b="1" dirty="0" smtClean="0"/>
              <a:t>,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담당센터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</a:t>
            </a:r>
            <a:r>
              <a:rPr lang="ko-KR" altLang="en-US" sz="1600" b="1" dirty="0" smtClean="0"/>
              <a:t>와 </a:t>
            </a:r>
            <a:r>
              <a:rPr lang="en-US" altLang="ko-KR" sz="1600" b="1" dirty="0" smtClean="0"/>
              <a:t>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학교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ID’ </a:t>
            </a:r>
            <a:r>
              <a:rPr lang="ko-KR" altLang="en-US" sz="1600" b="1" dirty="0" smtClean="0"/>
              <a:t>메모 필수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추후</a:t>
            </a:r>
            <a:r>
              <a:rPr lang="en-US" altLang="ko-KR" sz="1600" b="1" dirty="0" smtClean="0"/>
              <a:t> </a:t>
            </a:r>
            <a:r>
              <a:rPr lang="ko-KR" altLang="en-US" sz="1600" b="1" dirty="0" smtClean="0"/>
              <a:t>로그인 시 필요</a:t>
            </a:r>
            <a:r>
              <a:rPr lang="en-US" altLang="ko-KR" sz="1600" b="1" dirty="0" smtClean="0"/>
              <a:t> </a:t>
            </a:r>
            <a:r>
              <a:rPr lang="ko-KR" altLang="en-US" sz="1600" b="1" dirty="0" smtClean="0"/>
              <a:t>  </a:t>
            </a:r>
            <a:endParaRPr lang="en-US" altLang="ko-KR" sz="16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563888" y="548680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회원가입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398786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142873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46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직사각형 8"/>
          <p:cNvSpPr/>
          <p:nvPr/>
        </p:nvSpPr>
        <p:spPr>
          <a:xfrm>
            <a:off x="203600" y="3401704"/>
            <a:ext cx="8760887" cy="23042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 rot="20774613">
            <a:off x="8070863" y="2987180"/>
            <a:ext cx="104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1.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입력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!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7977642" y="5805264"/>
            <a:ext cx="720080" cy="2851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 rot="20774613">
            <a:off x="7767584" y="5305570"/>
            <a:ext cx="1163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2.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클릭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!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6250" y="6298207"/>
            <a:ext cx="8927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* (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별표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)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필수입력사항으로 입력 후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등록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클릭  </a:t>
            </a:r>
            <a:endParaRPr lang="en-US" altLang="ko-KR" sz="16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2016 이은별\4.또래DB구축\화면캡처\메인화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42984"/>
            <a:ext cx="8964488" cy="46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86" y="2132857"/>
            <a:ext cx="1537392" cy="165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3805064" y="0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DB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시스템 메인 화면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1767645" y="1192471"/>
            <a:ext cx="3721616" cy="335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45350" y="6044816"/>
            <a:ext cx="8903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0" indent="-180975">
              <a:spcBef>
                <a:spcPct val="20000"/>
              </a:spcBef>
            </a:pPr>
            <a:r>
              <a:rPr lang="ko-KR" altLang="en-US" sz="1600" b="1" dirty="0" smtClean="0"/>
              <a:t>로그인 후</a:t>
            </a:r>
            <a:r>
              <a:rPr lang="en-US" altLang="ko-KR" sz="1600" b="1" dirty="0" smtClean="0"/>
              <a:t>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또래상담자등록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/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수료증 출력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/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스마트 수첩 승인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/ </a:t>
            </a:r>
            <a:r>
              <a:rPr lang="ko-KR" altLang="en-US" sz="1600" b="1" dirty="0" err="1" smtClean="0">
                <a:solidFill>
                  <a:srgbClr val="FF0000"/>
                </a:solidFill>
              </a:rPr>
              <a:t>공지알림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메뉴 사용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600" b="1" dirty="0" smtClean="0"/>
              <a:t>가능 </a:t>
            </a:r>
            <a:endParaRPr lang="ko-KR" altLang="en-US" sz="16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2016 이은별\4.또래DB구축\화면캡처\메인화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42984"/>
            <a:ext cx="8964488" cy="46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86" y="2132857"/>
            <a:ext cx="1537392" cy="165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3805064" y="0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DB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시스템 메인 화면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1763688" y="3430424"/>
            <a:ext cx="7128792" cy="11430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7744" y="6032838"/>
            <a:ext cx="889248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0" indent="-180975">
              <a:spcBef>
                <a:spcPct val="20000"/>
              </a:spcBef>
            </a:pPr>
            <a:r>
              <a:rPr lang="en-US" altLang="ko-KR" sz="1600" b="1" dirty="0" smtClean="0">
                <a:solidFill>
                  <a:srgbClr val="FF0000"/>
                </a:solidFill>
              </a:rPr>
              <a:t>-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다운로드 </a:t>
            </a:r>
            <a:r>
              <a:rPr lang="en-US" altLang="ko-KR" sz="1600" b="1" dirty="0" smtClean="0"/>
              <a:t>: </a:t>
            </a:r>
            <a:r>
              <a:rPr lang="ko-KR" altLang="en-US" sz="1600" b="1" dirty="0" smtClean="0"/>
              <a:t>소속 학교의 담당 지역청소년상담복지센터 및 담당 교육청 연락처 확인 가능</a:t>
            </a:r>
            <a:endParaRPr lang="en-US" altLang="ko-KR" sz="1600" b="1" dirty="0" smtClean="0"/>
          </a:p>
          <a:p>
            <a:pPr marL="180975" lvl="0" indent="-180975">
              <a:spcBef>
                <a:spcPct val="20000"/>
              </a:spcBef>
            </a:pPr>
            <a:r>
              <a:rPr lang="en-US" altLang="ko-KR" sz="1600" b="1" dirty="0" smtClean="0">
                <a:solidFill>
                  <a:srgbClr val="FF0000"/>
                </a:solidFill>
              </a:rPr>
              <a:t>-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링크</a:t>
            </a:r>
            <a:r>
              <a:rPr lang="ko-KR" altLang="en-US" sz="1600" b="1" dirty="0" smtClean="0"/>
              <a:t> </a:t>
            </a:r>
            <a:r>
              <a:rPr lang="en-US" altLang="ko-KR" sz="1600" b="1" dirty="0" smtClean="0"/>
              <a:t>: </a:t>
            </a:r>
            <a:r>
              <a:rPr lang="ko-KR" altLang="en-US" sz="1600" b="1" dirty="0" smtClean="0"/>
              <a:t>또래상담 관련 홈페이지 확인 가능 </a:t>
            </a:r>
            <a:r>
              <a:rPr lang="en-US" altLang="ko-KR" sz="1600" b="1" dirty="0" smtClean="0"/>
              <a:t> </a:t>
            </a:r>
            <a:r>
              <a:rPr lang="ko-KR" altLang="en-US" sz="1600" b="1" dirty="0" smtClean="0"/>
              <a:t>  </a:t>
            </a:r>
            <a:endParaRPr lang="ko-KR" altLang="en-US" sz="16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2016 이은별\4.또래DB구축\화면캡처\메인화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42984"/>
            <a:ext cx="8964488" cy="46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86" y="2132857"/>
            <a:ext cx="1537392" cy="165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3805064" y="0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DB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시스템 메인 화면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218690" y="3851168"/>
            <a:ext cx="1566507" cy="19442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0759" y="6071520"/>
            <a:ext cx="8072494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ct val="20000"/>
              </a:spcBef>
            </a:pPr>
            <a:r>
              <a:rPr lang="en-US" altLang="ko-KR" sz="1600" b="1" dirty="0" smtClean="0"/>
              <a:t>DB</a:t>
            </a:r>
            <a:r>
              <a:rPr lang="ko-KR" altLang="en-US" sz="1600" b="1" dirty="0" smtClean="0"/>
              <a:t>시스템 사용관련 문의 시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문의번호 확인</a:t>
            </a:r>
            <a:r>
              <a:rPr lang="ko-KR" altLang="en-US" sz="1600" b="1" dirty="0" smtClean="0"/>
              <a:t> 후 연락  </a:t>
            </a:r>
            <a:endParaRPr lang="ko-KR" altLang="en-US" sz="1600" b="1" dirty="0" smtClean="0">
              <a:solidFill>
                <a:prstClr val="black"/>
              </a:solidFill>
            </a:endParaRPr>
          </a:p>
          <a:p>
            <a:pPr marL="180975" lvl="0" indent="-180975">
              <a:spcBef>
                <a:spcPct val="20000"/>
              </a:spcBef>
            </a:pPr>
            <a:endParaRPr lang="ko-KR" altLang="en-US" sz="16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284262" y="2681067"/>
            <a:ext cx="6840760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2">
                    <a:lumMod val="75000"/>
                  </a:schemeClr>
                </a:solidFill>
              </a:rPr>
              <a:t>또래상담자 등록</a:t>
            </a:r>
            <a:r>
              <a:rPr lang="en-US" altLang="ko-KR" sz="4000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ko-KR" altLang="en-US" sz="4000" b="1" dirty="0" smtClean="0">
                <a:solidFill>
                  <a:schemeClr val="tx2">
                    <a:lumMod val="75000"/>
                  </a:schemeClr>
                </a:solidFill>
              </a:rPr>
              <a:t>기본교육</a:t>
            </a:r>
            <a:r>
              <a:rPr lang="en-US" altLang="ko-KR" sz="40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ko-KR" alt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13" y="1293284"/>
            <a:ext cx="8784976" cy="46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11" y="2298118"/>
            <a:ext cx="1537392" cy="165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3805064" y="0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또래상담자 등록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기본교육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1849344" y="1385480"/>
            <a:ext cx="1000132" cy="2679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6" name="직사각형 5"/>
          <p:cNvSpPr/>
          <p:nvPr/>
        </p:nvSpPr>
        <p:spPr>
          <a:xfrm>
            <a:off x="323528" y="2494402"/>
            <a:ext cx="785818" cy="214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 rot="20392035">
            <a:off x="1740134" y="972071"/>
            <a:ext cx="937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1.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클릭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!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392035">
            <a:off x="1073219" y="2336333"/>
            <a:ext cx="937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2.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클릭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!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867" y="6016527"/>
            <a:ext cx="7104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ct val="20000"/>
              </a:spcBef>
            </a:pPr>
            <a:r>
              <a:rPr lang="ko-KR" altLang="en-US" sz="1600" b="1" dirty="0" smtClean="0"/>
              <a:t>상단 메뉴 중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또래상담자등록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 </a:t>
            </a:r>
            <a:r>
              <a:rPr lang="ko-KR" altLang="en-US" sz="1600" b="1" dirty="0" smtClean="0"/>
              <a:t>클릭 후 왼쪽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기본교육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600" b="1" dirty="0" smtClean="0"/>
              <a:t>메뉴 클릭 </a:t>
            </a:r>
            <a:endParaRPr lang="ko-KR" altLang="en-US" sz="1600" b="1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1714480" y="548680"/>
            <a:ext cx="6500858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또래상담 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DB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시스템 사용안내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 flipH="1">
            <a:off x="2024667" y="1952095"/>
            <a:ext cx="569038" cy="64807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704809" y="1962355"/>
            <a:ext cx="5184576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</a:rPr>
              <a:t>DB</a:t>
            </a: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시스템</a:t>
            </a:r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입력절차 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 flipH="1">
            <a:off x="2024667" y="2816191"/>
            <a:ext cx="569038" cy="648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704809" y="2819611"/>
            <a:ext cx="5184576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회원가입 및 로그인 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 flipH="1">
            <a:off x="2024667" y="3680287"/>
            <a:ext cx="569038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2704809" y="3676867"/>
            <a:ext cx="5184576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또래상담자 등록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H="1">
            <a:off x="2024667" y="4544383"/>
            <a:ext cx="569038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704809" y="4534123"/>
            <a:ext cx="5184576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또래상담자 수료증 출력 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2704809" y="5391379"/>
            <a:ext cx="5184576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공지사항 및 문의답변 게시판 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 flipH="1">
            <a:off x="2024667" y="5408479"/>
            <a:ext cx="569038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-36512" y="1398786"/>
            <a:ext cx="8064896" cy="2995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805064" y="0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또래상담자 등록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기본교육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29702"/>
            <a:ext cx="8712968" cy="46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직사각형 8"/>
          <p:cNvSpPr/>
          <p:nvPr/>
        </p:nvSpPr>
        <p:spPr>
          <a:xfrm>
            <a:off x="363637" y="3434787"/>
            <a:ext cx="720080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 rot="20392035">
            <a:off x="1067732" y="3092110"/>
            <a:ext cx="768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FF0000"/>
                </a:solidFill>
              </a:rPr>
              <a:t>클릭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!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722" y="5914958"/>
            <a:ext cx="7104284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ct val="20000"/>
              </a:spcBef>
            </a:pPr>
            <a:r>
              <a:rPr lang="en-US" altLang="ko-KR" sz="16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교육등록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</a:t>
            </a:r>
            <a:r>
              <a:rPr lang="ko-KR" altLang="en-US" sz="1600" b="1" dirty="0" smtClean="0"/>
              <a:t> 클릭 </a:t>
            </a:r>
            <a:endParaRPr lang="ko-KR" altLang="en-US" sz="1600" b="1" dirty="0" smtClean="0">
              <a:solidFill>
                <a:prstClr val="black"/>
              </a:solidFill>
            </a:endParaRPr>
          </a:p>
          <a:p>
            <a:pPr marL="180975" lvl="0" indent="-180975">
              <a:spcBef>
                <a:spcPct val="20000"/>
              </a:spcBef>
            </a:pPr>
            <a:endParaRPr lang="ko-KR" altLang="en-US" sz="1600" b="1" dirty="0">
              <a:solidFill>
                <a:prstClr val="black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970024" y="5157192"/>
            <a:ext cx="720080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805064" y="0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또래상담자 등록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기본교육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C:\Users\user\Desktop\2016 이은별\4.또래DB구축\화면캡처\sol교육등록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712968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973302" y="2773806"/>
            <a:ext cx="2755868" cy="2951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 rot="21020932">
            <a:off x="3573841" y="2330967"/>
            <a:ext cx="1389867" cy="349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1.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날짜 선택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982693" y="3345311"/>
            <a:ext cx="3286148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 rot="20890725">
            <a:off x="4242536" y="3241712"/>
            <a:ext cx="937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2.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선택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!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614439" y="4229297"/>
            <a:ext cx="1107070" cy="2585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 rot="20392035">
            <a:off x="7682479" y="4063010"/>
            <a:ext cx="937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3.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클릭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!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8988" y="5877272"/>
            <a:ext cx="7104284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ct val="20000"/>
              </a:spcBef>
            </a:pPr>
            <a:r>
              <a:rPr lang="en-US" altLang="ko-KR" sz="16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교육운영기간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’, 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운영형태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600" b="1" dirty="0" smtClean="0"/>
              <a:t>선택 후 </a:t>
            </a:r>
            <a:r>
              <a:rPr lang="en-US" altLang="ko-KR" sz="1600" b="1" dirty="0" smtClean="0"/>
              <a:t>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지도자 선택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600" b="1" dirty="0" smtClean="0"/>
              <a:t>클릭 </a:t>
            </a:r>
            <a:endParaRPr lang="ko-KR" altLang="en-US" sz="1600" b="1" dirty="0" smtClean="0">
              <a:solidFill>
                <a:prstClr val="black"/>
              </a:solidFill>
            </a:endParaRPr>
          </a:p>
          <a:p>
            <a:pPr marL="180975" lvl="0" indent="-180975">
              <a:spcBef>
                <a:spcPct val="20000"/>
              </a:spcBef>
            </a:pPr>
            <a:endParaRPr lang="ko-KR" altLang="en-US" sz="16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805064" y="0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또래상담자 등록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기본교육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C:\Users\user\Desktop\2016 이은별\4.또래DB구축\화면캡처\지도자선택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196752"/>
            <a:ext cx="8568951" cy="46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직사각형 15"/>
          <p:cNvSpPr/>
          <p:nvPr/>
        </p:nvSpPr>
        <p:spPr>
          <a:xfrm>
            <a:off x="2218084" y="2746555"/>
            <a:ext cx="570075" cy="3200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 rot="20392035">
            <a:off x="2718770" y="2348661"/>
            <a:ext cx="937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600" b="1" dirty="0" smtClean="0">
                <a:solidFill>
                  <a:srgbClr val="FF0000"/>
                </a:solidFill>
              </a:rPr>
              <a:t>1.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검색</a:t>
            </a:r>
            <a:endParaRPr lang="en-US" altLang="ko-KR" sz="1600" b="1" dirty="0" smtClean="0">
              <a:solidFill>
                <a:srgbClr val="FF0000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857224" y="3669960"/>
            <a:ext cx="428628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 rot="20989123">
            <a:off x="1094075" y="3964502"/>
            <a:ext cx="937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2.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체크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635421" y="4167922"/>
            <a:ext cx="428628" cy="2341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 rot="20989123">
            <a:off x="5740029" y="3749677"/>
            <a:ext cx="937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3.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클릭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!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25" name="왼쪽으로 구부러진 화살표 24"/>
          <p:cNvSpPr/>
          <p:nvPr/>
        </p:nvSpPr>
        <p:spPr>
          <a:xfrm rot="6872606" flipH="1">
            <a:off x="5301146" y="892829"/>
            <a:ext cx="1069915" cy="4271344"/>
          </a:xfrm>
          <a:prstGeom prst="curvedLeftArrow">
            <a:avLst>
              <a:gd name="adj1" fmla="val 63089"/>
              <a:gd name="adj2" fmla="val 200888"/>
              <a:gd name="adj3" fmla="val 37532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8379" y="6019293"/>
            <a:ext cx="7104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ct val="20000"/>
              </a:spcBef>
            </a:pPr>
            <a:r>
              <a:rPr lang="en-US" altLang="ko-KR" sz="16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지도자 이름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</a:t>
            </a:r>
            <a:r>
              <a:rPr lang="ko-KR" altLang="en-US" sz="1600" b="1" dirty="0" smtClean="0"/>
              <a:t> 검색</a:t>
            </a:r>
            <a:r>
              <a:rPr lang="en-US" altLang="ko-KR" sz="1600" b="1" dirty="0" smtClean="0"/>
              <a:t>, 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수료번호 또는 주민번호 확인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</a:t>
            </a:r>
            <a:r>
              <a:rPr lang="ko-KR" altLang="en-US" sz="1600" b="1" dirty="0" smtClean="0"/>
              <a:t> 후 체크 </a:t>
            </a:r>
            <a:endParaRPr lang="ko-KR" altLang="en-US" sz="1600" b="1" dirty="0" smtClean="0">
              <a:solidFill>
                <a:prstClr val="black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899592" y="364502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b="1" dirty="0" smtClean="0"/>
              <a:t>√</a:t>
            </a:r>
            <a:endParaRPr lang="ko-KR" alt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805064" y="0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또래상담자 등록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기본교육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 descr="C:\Users\user\Desktop\2016 이은별\4.또래DB구축\화면캡처\기본교육생등록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40" y="1233446"/>
            <a:ext cx="8964488" cy="451753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직사각형 11"/>
          <p:cNvSpPr/>
          <p:nvPr/>
        </p:nvSpPr>
        <p:spPr>
          <a:xfrm>
            <a:off x="735966" y="4427474"/>
            <a:ext cx="5495132" cy="9457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 rot="20989123">
            <a:off x="2290159" y="3993546"/>
            <a:ext cx="1070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600" b="1" dirty="0" smtClean="0">
                <a:solidFill>
                  <a:srgbClr val="FF0000"/>
                </a:solidFill>
              </a:rPr>
              <a:t>2.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입력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0989123">
            <a:off x="6832939" y="5468964"/>
            <a:ext cx="1113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600" b="1" dirty="0" smtClean="0">
                <a:solidFill>
                  <a:srgbClr val="FF0000"/>
                </a:solidFill>
              </a:rPr>
              <a:t>3.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클릭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!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8085762" y="4124315"/>
            <a:ext cx="957183" cy="3037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9" name="TextBox 18"/>
          <p:cNvSpPr txBox="1"/>
          <p:nvPr/>
        </p:nvSpPr>
        <p:spPr>
          <a:xfrm rot="20989123">
            <a:off x="7649817" y="3414840"/>
            <a:ext cx="1829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600" b="1" dirty="0" smtClean="0">
                <a:solidFill>
                  <a:srgbClr val="FF0000"/>
                </a:solidFill>
              </a:rPr>
              <a:t>1.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학생수만큼</a:t>
            </a:r>
            <a:endParaRPr lang="en-US" altLang="ko-KR" sz="1600" b="1" dirty="0" smtClean="0">
              <a:solidFill>
                <a:srgbClr val="FF0000"/>
              </a:solidFill>
            </a:endParaRPr>
          </a:p>
          <a:p>
            <a:pPr marL="342900" indent="-342900"/>
            <a:r>
              <a:rPr lang="ko-KR" altLang="en-US" sz="1600" b="1" dirty="0" smtClean="0">
                <a:solidFill>
                  <a:srgbClr val="FF0000"/>
                </a:solidFill>
              </a:rPr>
              <a:t>   클릭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!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5961395"/>
            <a:ext cx="8580827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ct val="20000"/>
              </a:spcBef>
            </a:pPr>
            <a:r>
              <a:rPr lang="en-US" altLang="ko-KR" sz="16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교육생추가 클릭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600" b="1" dirty="0" smtClean="0"/>
              <a:t>후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교육생 정보 입력</a:t>
            </a:r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이름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성별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학년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생년월일 필수 입력</a:t>
            </a:r>
            <a:r>
              <a:rPr lang="en-US" altLang="ko-KR" sz="1600" b="1" dirty="0" smtClean="0"/>
              <a:t>) </a:t>
            </a:r>
          </a:p>
          <a:p>
            <a:pPr marL="180975" indent="-180975">
              <a:spcBef>
                <a:spcPct val="20000"/>
              </a:spcBef>
            </a:pPr>
            <a:r>
              <a:rPr lang="ko-KR" altLang="en-US" sz="1600" b="1" dirty="0" smtClean="0"/>
              <a:t>  </a:t>
            </a:r>
            <a:endParaRPr lang="ko-KR" altLang="en-US" sz="1600" b="1" dirty="0" smtClean="0">
              <a:solidFill>
                <a:prstClr val="black"/>
              </a:solidFill>
            </a:endParaRPr>
          </a:p>
          <a:p>
            <a:pPr marL="180975" lvl="0" indent="-180975">
              <a:spcBef>
                <a:spcPct val="20000"/>
              </a:spcBef>
            </a:pPr>
            <a:endParaRPr lang="ko-KR" altLang="en-US" sz="1600" b="1" dirty="0">
              <a:solidFill>
                <a:prstClr val="black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381998" y="4698157"/>
            <a:ext cx="988321" cy="1750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364270" y="4924988"/>
            <a:ext cx="988321" cy="1750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374903" y="5169547"/>
            <a:ext cx="988321" cy="1750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6455" y="4658311"/>
            <a:ext cx="705865" cy="25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9360" y="4917041"/>
            <a:ext cx="705865" cy="25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9360" y="5161600"/>
            <a:ext cx="705865" cy="25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직사각형 15"/>
          <p:cNvSpPr/>
          <p:nvPr/>
        </p:nvSpPr>
        <p:spPr>
          <a:xfrm>
            <a:off x="7716824" y="5367430"/>
            <a:ext cx="635349" cy="280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805064" y="0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또래상담자 등록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기본교육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 descr="C:\Users\user\Desktop\2016 이은별\4.또래DB구축\화면캡처\기본교육등록화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41" y="1197160"/>
            <a:ext cx="9036494" cy="45538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직사각형 13"/>
          <p:cNvSpPr/>
          <p:nvPr/>
        </p:nvSpPr>
        <p:spPr>
          <a:xfrm>
            <a:off x="7704638" y="3911790"/>
            <a:ext cx="1187841" cy="597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434" name="Picture 2" descr="C:\Users\user\Desktop\2016 이은별\4.또래DB구축\화면캡처\이수처리완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4" y="4572008"/>
            <a:ext cx="8372476" cy="1352550"/>
          </a:xfrm>
          <a:prstGeom prst="rect">
            <a:avLst/>
          </a:prstGeom>
          <a:noFill/>
        </p:spPr>
      </p:pic>
      <p:sp>
        <p:nvSpPr>
          <p:cNvPr id="8" name="오른쪽으로 구부러진 화살표 7"/>
          <p:cNvSpPr/>
          <p:nvPr/>
        </p:nvSpPr>
        <p:spPr>
          <a:xfrm rot="21047090">
            <a:off x="6865453" y="4007434"/>
            <a:ext cx="857256" cy="1428760"/>
          </a:xfrm>
          <a:prstGeom prst="curv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40186" y="5186044"/>
            <a:ext cx="1096309" cy="4752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82092" y="6008408"/>
            <a:ext cx="8961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/>
              <a:t>교육등록이 완료되면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이수미처리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</a:t>
            </a:r>
            <a:r>
              <a:rPr lang="ko-KR" altLang="en-US" sz="1600" b="1" dirty="0" smtClean="0"/>
              <a:t>로 확인되며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담당 청소년상담복지센터에 승인요청 후</a:t>
            </a:r>
            <a:endParaRPr lang="en-US" altLang="ko-KR" sz="1600" b="1" dirty="0" smtClean="0"/>
          </a:p>
          <a:p>
            <a:r>
              <a:rPr lang="ko-KR" altLang="en-US" sz="1600" b="1" dirty="0" smtClean="0"/>
              <a:t> </a:t>
            </a:r>
            <a:r>
              <a:rPr lang="en-US" altLang="ko-KR" sz="1600" b="1" dirty="0" smtClean="0">
                <a:solidFill>
                  <a:srgbClr val="00B050"/>
                </a:solidFill>
              </a:rPr>
              <a:t>‘</a:t>
            </a:r>
            <a:r>
              <a:rPr lang="ko-KR" altLang="en-US" sz="1600" b="1" dirty="0" smtClean="0">
                <a:solidFill>
                  <a:srgbClr val="00B050"/>
                </a:solidFill>
              </a:rPr>
              <a:t>이수처리완료</a:t>
            </a:r>
            <a:r>
              <a:rPr lang="en-US" altLang="ko-KR" sz="1600" b="1" dirty="0" smtClean="0">
                <a:solidFill>
                  <a:srgbClr val="00B050"/>
                </a:solidFill>
              </a:rPr>
              <a:t>’</a:t>
            </a:r>
            <a:r>
              <a:rPr lang="ko-KR" altLang="en-US" sz="1600" b="1" dirty="0" smtClean="0"/>
              <a:t>로 변경됨 </a:t>
            </a:r>
            <a:endParaRPr lang="en-US" altLang="ko-KR" sz="16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284262" y="2681067"/>
            <a:ext cx="6840760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2">
                    <a:lumMod val="75000"/>
                  </a:schemeClr>
                </a:solidFill>
              </a:rPr>
              <a:t>또래상담자 등록</a:t>
            </a:r>
            <a:r>
              <a:rPr lang="en-US" altLang="ko-KR" sz="4000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ko-KR" altLang="en-US" sz="4000" b="1" dirty="0" smtClean="0">
                <a:solidFill>
                  <a:schemeClr val="tx2">
                    <a:lumMod val="75000"/>
                  </a:schemeClr>
                </a:solidFill>
              </a:rPr>
              <a:t>심화교육</a:t>
            </a:r>
            <a:r>
              <a:rPr lang="en-US" altLang="ko-KR" sz="40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ko-KR" alt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436" y="1233428"/>
            <a:ext cx="8820471" cy="46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3805064" y="0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또래상담자 등록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심화교육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1852709" y="1391509"/>
            <a:ext cx="1000132" cy="2409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81073" y="2822604"/>
            <a:ext cx="857256" cy="214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 rot="20392035">
            <a:off x="1721291" y="979809"/>
            <a:ext cx="937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1.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클릭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!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392035">
            <a:off x="1082837" y="2616472"/>
            <a:ext cx="937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2.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클릭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!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988" y="5954126"/>
            <a:ext cx="648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또래상담자등록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</a:t>
            </a:r>
            <a:r>
              <a:rPr lang="ko-KR" altLang="en-US" sz="1600" b="1" dirty="0" smtClean="0"/>
              <a:t> 클릭 후</a:t>
            </a:r>
            <a:r>
              <a:rPr lang="en-US" altLang="ko-KR" sz="1600" b="1" dirty="0" smtClean="0"/>
              <a:t>,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심화교육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600" b="1" dirty="0" smtClean="0"/>
              <a:t>선택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600" b="1" dirty="0" smtClean="0"/>
              <a:t> </a:t>
            </a:r>
            <a:endParaRPr lang="en-US" altLang="ko-KR" sz="16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805064" y="0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또래상담자 등록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심화교육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C:\Users\user\Desktop\2016 이은별\4.또래DB구축\화면캡처\심화교육등록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00174"/>
            <a:ext cx="8712968" cy="40719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직사각형 13"/>
          <p:cNvSpPr/>
          <p:nvPr/>
        </p:nvSpPr>
        <p:spPr>
          <a:xfrm>
            <a:off x="297724" y="3511641"/>
            <a:ext cx="1134459" cy="3459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 rot="20392035">
            <a:off x="406341" y="3069359"/>
            <a:ext cx="937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FF0000"/>
                </a:solidFill>
              </a:rPr>
              <a:t>클릭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!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089" y="5653038"/>
            <a:ext cx="7104284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ct val="20000"/>
              </a:spcBef>
            </a:pPr>
            <a:r>
              <a:rPr lang="en-US" altLang="ko-KR" sz="16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심화교육등록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</a:t>
            </a:r>
            <a:r>
              <a:rPr lang="ko-KR" altLang="en-US" sz="1600" b="1" dirty="0" smtClean="0"/>
              <a:t> 클릭 </a:t>
            </a:r>
            <a:endParaRPr lang="ko-KR" altLang="en-US" sz="1600" b="1" dirty="0" smtClean="0">
              <a:solidFill>
                <a:prstClr val="black"/>
              </a:solidFill>
            </a:endParaRPr>
          </a:p>
          <a:p>
            <a:pPr marL="180975" lvl="0" indent="-180975">
              <a:spcBef>
                <a:spcPct val="20000"/>
              </a:spcBef>
            </a:pPr>
            <a:endParaRPr lang="ko-KR" altLang="en-US" sz="1600" b="1" dirty="0">
              <a:solidFill>
                <a:prstClr val="black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609984" y="4968464"/>
            <a:ext cx="1134459" cy="3459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805064" y="0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또래상담자 등록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심화교육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 descr="C:\Users\user\Desktop\2016 이은별\4.또래DB구축\화면캡처\심화등록화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9144000" cy="4608000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2378688" y="1941089"/>
            <a:ext cx="1357322" cy="3571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 rot="20392035">
            <a:off x="3733682" y="1835300"/>
            <a:ext cx="937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FF0000"/>
                </a:solidFill>
              </a:rPr>
              <a:t>클릭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!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586276"/>
            <a:ext cx="7104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ct val="20000"/>
              </a:spcBef>
            </a:pPr>
            <a:r>
              <a:rPr lang="en-US" altLang="ko-KR" sz="16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1600" b="1" dirty="0" err="1" smtClean="0">
                <a:solidFill>
                  <a:srgbClr val="FF0000"/>
                </a:solidFill>
              </a:rPr>
              <a:t>교육생불러오기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</a:t>
            </a:r>
            <a:r>
              <a:rPr lang="ko-KR" altLang="en-US" sz="1600" b="1" dirty="0" smtClean="0"/>
              <a:t> 클릭</a:t>
            </a:r>
            <a:endParaRPr lang="ko-KR" altLang="en-US" sz="16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805064" y="0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또래상담자 등록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심화교육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C:\Users\user\Desktop\2016 이은별\4.또래DB구축\화면캡처\심화교육등록화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5" y="1428736"/>
            <a:ext cx="9036496" cy="444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오른쪽으로 구부러진 화살표 9"/>
          <p:cNvSpPr/>
          <p:nvPr/>
        </p:nvSpPr>
        <p:spPr>
          <a:xfrm rot="18297741">
            <a:off x="2321873" y="2414096"/>
            <a:ext cx="1071570" cy="2237254"/>
          </a:xfrm>
          <a:prstGeom prst="curv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697271" y="2780928"/>
            <a:ext cx="357190" cy="3571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b="1" dirty="0" smtClean="0">
                <a:solidFill>
                  <a:schemeClr val="tx1"/>
                </a:solidFill>
              </a:rPr>
              <a:t>√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1012345">
            <a:off x="3885363" y="3139842"/>
            <a:ext cx="12184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 smtClean="0">
                <a:solidFill>
                  <a:srgbClr val="FF0000"/>
                </a:solidFill>
              </a:rPr>
              <a:t>해당교육</a:t>
            </a:r>
            <a:endParaRPr lang="en-US" altLang="ko-KR" sz="1500" b="1" dirty="0" smtClean="0">
              <a:solidFill>
                <a:srgbClr val="FF0000"/>
              </a:solidFill>
            </a:endParaRPr>
          </a:p>
          <a:p>
            <a:r>
              <a:rPr lang="ko-KR" altLang="en-US" sz="1500" b="1" dirty="0" smtClean="0">
                <a:solidFill>
                  <a:srgbClr val="FF0000"/>
                </a:solidFill>
              </a:rPr>
              <a:t>클릭</a:t>
            </a:r>
            <a:r>
              <a:rPr lang="en-US" altLang="ko-KR" sz="1500" b="1" dirty="0" smtClean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254" y="5926532"/>
            <a:ext cx="7104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ct val="20000"/>
              </a:spcBef>
            </a:pPr>
            <a:r>
              <a:rPr lang="en-US" altLang="ko-KR" sz="16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학교이름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600" b="1" dirty="0" smtClean="0"/>
              <a:t>확인 후</a:t>
            </a:r>
            <a:r>
              <a:rPr lang="en-US" altLang="ko-KR" sz="1600" b="1" dirty="0" smtClean="0"/>
              <a:t>,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 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선택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 </a:t>
            </a:r>
            <a:r>
              <a:rPr lang="ko-KR" altLang="en-US" sz="1600" b="1" dirty="0" smtClean="0"/>
              <a:t>메뉴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600" b="1" dirty="0" smtClean="0"/>
              <a:t>체크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</a:t>
            </a:r>
            <a:endParaRPr lang="ko-KR" altLang="en-US" sz="16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/>
          <p:cNvSpPr txBox="1">
            <a:spLocks/>
          </p:cNvSpPr>
          <p:nvPr/>
        </p:nvSpPr>
        <p:spPr>
          <a:xfrm>
            <a:off x="-23880" y="548680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DB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시스템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입력절차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36512" y="1398786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모서리가 둥근 직사각형 5"/>
          <p:cNvSpPr/>
          <p:nvPr/>
        </p:nvSpPr>
        <p:spPr>
          <a:xfrm>
            <a:off x="469182" y="2118707"/>
            <a:ext cx="972616" cy="288032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DB </a:t>
            </a:r>
          </a:p>
          <a:p>
            <a:pPr algn="ctr"/>
            <a:r>
              <a:rPr lang="ko-KR" altLang="en-US" b="1" dirty="0" smtClean="0"/>
              <a:t>시스템  </a:t>
            </a:r>
            <a:endParaRPr lang="en-US" altLang="ko-KR" b="1" dirty="0" smtClean="0"/>
          </a:p>
          <a:p>
            <a:pPr algn="ctr"/>
            <a:r>
              <a:rPr lang="ko-KR" altLang="en-US" b="1" dirty="0" smtClean="0"/>
              <a:t>회원가입 및 로그인</a:t>
            </a:r>
            <a:endParaRPr lang="en-US" altLang="ko-KR" b="1" dirty="0" smtClean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1693318" y="2118707"/>
            <a:ext cx="1008112" cy="288032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기본</a:t>
            </a:r>
            <a:endParaRPr lang="en-US" altLang="ko-KR" b="1" dirty="0" smtClean="0"/>
          </a:p>
          <a:p>
            <a:pPr algn="ctr"/>
            <a:r>
              <a:rPr lang="ko-KR" altLang="en-US" b="1" dirty="0" smtClean="0"/>
              <a:t>교육 </a:t>
            </a:r>
            <a:endParaRPr lang="en-US" altLang="ko-KR" b="1" dirty="0" smtClean="0"/>
          </a:p>
          <a:p>
            <a:pPr algn="ctr"/>
            <a:r>
              <a:rPr lang="ko-KR" altLang="en-US" b="1" dirty="0" smtClean="0"/>
              <a:t>등록</a:t>
            </a:r>
            <a:endParaRPr lang="ko-KR" altLang="en-US" b="1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2941204" y="2118707"/>
            <a:ext cx="1008112" cy="288032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지역</a:t>
            </a:r>
            <a:endParaRPr lang="en-US" altLang="ko-KR" b="1" dirty="0" smtClean="0"/>
          </a:p>
          <a:p>
            <a:pPr algn="ctr"/>
            <a:r>
              <a:rPr lang="ko-KR" altLang="en-US" b="1" dirty="0" smtClean="0"/>
              <a:t>센터 </a:t>
            </a:r>
            <a:endParaRPr lang="en-US" altLang="ko-KR" b="1" dirty="0" smtClean="0"/>
          </a:p>
          <a:p>
            <a:pPr algn="ctr"/>
            <a:r>
              <a:rPr lang="ko-KR" altLang="en-US" b="1" dirty="0" smtClean="0"/>
              <a:t>승인</a:t>
            </a:r>
            <a:endParaRPr lang="ko-KR" altLang="en-US" b="1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4618803" y="2166208"/>
            <a:ext cx="4000528" cy="72008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기본교육 수료증 출력</a:t>
            </a:r>
            <a:endParaRPr lang="ko-KR" altLang="en-US" b="1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4618803" y="4182431"/>
            <a:ext cx="1143008" cy="92470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/>
              <a:t>심화</a:t>
            </a:r>
            <a:r>
              <a:rPr lang="ko-KR" altLang="en-US" sz="1600" b="1" dirty="0" smtClean="0"/>
              <a:t> </a:t>
            </a:r>
            <a:r>
              <a:rPr lang="ko-KR" altLang="en-US" sz="1400" b="1" dirty="0" smtClean="0"/>
              <a:t>또는</a:t>
            </a:r>
            <a:endParaRPr lang="en-US" altLang="ko-KR" sz="1400" b="1" dirty="0" smtClean="0"/>
          </a:p>
          <a:p>
            <a:pPr algn="ctr"/>
            <a:r>
              <a:rPr lang="ko-KR" altLang="en-US" sz="1400" b="1" dirty="0" smtClean="0"/>
              <a:t>특성화 </a:t>
            </a:r>
            <a:endParaRPr lang="en-US" altLang="ko-KR" sz="1400" b="1" dirty="0" smtClean="0"/>
          </a:p>
          <a:p>
            <a:pPr algn="ctr"/>
            <a:r>
              <a:rPr lang="ko-KR" altLang="en-US" sz="1400" b="1" dirty="0" smtClean="0"/>
              <a:t>교육 등록</a:t>
            </a:r>
            <a:endParaRPr lang="ko-KR" altLang="en-US" sz="1400" b="1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4630678" y="3209944"/>
            <a:ext cx="1656184" cy="720080"/>
          </a:xfrm>
          <a:prstGeom prst="roundRect">
            <a:avLst>
              <a:gd name="adj" fmla="val 12112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활동 등록</a:t>
            </a:r>
            <a:endParaRPr lang="ko-KR" altLang="en-US" b="1" dirty="0"/>
          </a:p>
        </p:txBody>
      </p:sp>
      <p:cxnSp>
        <p:nvCxnSpPr>
          <p:cNvPr id="15" name="직선 화살표 연결선 14"/>
          <p:cNvCxnSpPr>
            <a:stCxn id="6" idx="3"/>
            <a:endCxn id="7" idx="1"/>
          </p:cNvCxnSpPr>
          <p:nvPr/>
        </p:nvCxnSpPr>
        <p:spPr>
          <a:xfrm>
            <a:off x="1441798" y="3558867"/>
            <a:ext cx="2515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>
            <a:off x="2712063" y="3558867"/>
            <a:ext cx="23977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모서리가 둥근 직사각형 16"/>
          <p:cNvSpPr/>
          <p:nvPr/>
        </p:nvSpPr>
        <p:spPr>
          <a:xfrm>
            <a:off x="6041165" y="4190504"/>
            <a:ext cx="1080120" cy="91843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/>
              <a:t>지역센터 승인</a:t>
            </a:r>
            <a:endParaRPr lang="ko-KR" altLang="en-US" sz="1400" b="1" dirty="0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7375979" y="4172830"/>
            <a:ext cx="1285884" cy="941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/>
              <a:t>심화 또는</a:t>
            </a:r>
            <a:endParaRPr lang="en-US" altLang="ko-KR" sz="1400" b="1" dirty="0" smtClean="0"/>
          </a:p>
          <a:p>
            <a:pPr algn="ctr"/>
            <a:r>
              <a:rPr lang="ko-KR" altLang="en-US" sz="1400" b="1" dirty="0" smtClean="0"/>
              <a:t>특성화 교육 수료증 출력</a:t>
            </a:r>
            <a:endParaRPr lang="ko-KR" altLang="en-US" sz="1400" b="1" dirty="0"/>
          </a:p>
        </p:txBody>
      </p:sp>
      <p:cxnSp>
        <p:nvCxnSpPr>
          <p:cNvPr id="20" name="직선 화살표 연결선 19"/>
          <p:cNvCxnSpPr>
            <a:stCxn id="8" idx="3"/>
            <a:endCxn id="11" idx="1"/>
          </p:cNvCxnSpPr>
          <p:nvPr/>
        </p:nvCxnSpPr>
        <p:spPr>
          <a:xfrm>
            <a:off x="3949316" y="3558867"/>
            <a:ext cx="669487" cy="10859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cxnSp>
      <p:cxnSp>
        <p:nvCxnSpPr>
          <p:cNvPr id="21" name="직선 화살표 연결선 20"/>
          <p:cNvCxnSpPr>
            <a:stCxn id="17" idx="3"/>
          </p:cNvCxnSpPr>
          <p:nvPr/>
        </p:nvCxnSpPr>
        <p:spPr>
          <a:xfrm flipV="1">
            <a:off x="7121285" y="4643403"/>
            <a:ext cx="277202" cy="63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cxnSp>
      <p:cxnSp>
        <p:nvCxnSpPr>
          <p:cNvPr id="22" name="직선 화살표 연결선 21"/>
          <p:cNvCxnSpPr>
            <a:stCxn id="8" idx="3"/>
            <a:endCxn id="9" idx="1"/>
          </p:cNvCxnSpPr>
          <p:nvPr/>
        </p:nvCxnSpPr>
        <p:spPr>
          <a:xfrm flipV="1">
            <a:off x="3949316" y="2526248"/>
            <a:ext cx="669487" cy="10326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모서리가 둥근 직사각형 24"/>
          <p:cNvSpPr/>
          <p:nvPr/>
        </p:nvSpPr>
        <p:spPr>
          <a:xfrm>
            <a:off x="6750809" y="3209944"/>
            <a:ext cx="1912296" cy="720080"/>
          </a:xfrm>
          <a:prstGeom prst="roundRect">
            <a:avLst>
              <a:gd name="adj" fmla="val 12112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활동확인서 </a:t>
            </a:r>
            <a:endParaRPr lang="en-US" altLang="ko-KR" b="1" dirty="0" smtClean="0"/>
          </a:p>
          <a:p>
            <a:pPr algn="ctr"/>
            <a:r>
              <a:rPr lang="ko-KR" altLang="en-US" b="1" dirty="0" smtClean="0"/>
              <a:t>출력</a:t>
            </a:r>
            <a:endParaRPr lang="ko-KR" altLang="en-US" b="1" dirty="0"/>
          </a:p>
        </p:txBody>
      </p:sp>
      <p:cxnSp>
        <p:nvCxnSpPr>
          <p:cNvPr id="41" name="직선 화살표 연결선 40"/>
          <p:cNvCxnSpPr>
            <a:stCxn id="8" idx="3"/>
            <a:endCxn id="12" idx="1"/>
          </p:cNvCxnSpPr>
          <p:nvPr/>
        </p:nvCxnSpPr>
        <p:spPr>
          <a:xfrm>
            <a:off x="3949316" y="3558867"/>
            <a:ext cx="681362" cy="11117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>
            <a:endCxn id="25" idx="1"/>
          </p:cNvCxnSpPr>
          <p:nvPr/>
        </p:nvCxnSpPr>
        <p:spPr>
          <a:xfrm flipV="1">
            <a:off x="6308402" y="3569984"/>
            <a:ext cx="442407" cy="3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>
            <a:stCxn id="11" idx="3"/>
            <a:endCxn id="17" idx="1"/>
          </p:cNvCxnSpPr>
          <p:nvPr/>
        </p:nvCxnSpPr>
        <p:spPr>
          <a:xfrm>
            <a:off x="5761811" y="4644783"/>
            <a:ext cx="279354" cy="49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2016 이은별\4.또래DB구축\화면캡처\심화교육생화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153" y="1294839"/>
            <a:ext cx="8676000" cy="44958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3805064" y="0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또래상담자 등록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심화교육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2059382" y="2960888"/>
            <a:ext cx="6185025" cy="1310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 rot="20392035">
            <a:off x="6255278" y="2508543"/>
            <a:ext cx="937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1.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입력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5915899"/>
            <a:ext cx="7104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ct val="20000"/>
              </a:spcBef>
            </a:pPr>
            <a:r>
              <a:rPr lang="en-US" altLang="ko-KR" sz="16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심화교육기간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’, 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운영형태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’, 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지도자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선택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 </a:t>
            </a:r>
            <a:r>
              <a:rPr lang="ko-KR" altLang="en-US" sz="1600" b="1" dirty="0" smtClean="0"/>
              <a:t>입력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 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805064" y="0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또래상담자 등록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심화교육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9458" name="Picture 2" descr="C:\Users\user\Desktop\2016 이은별\4.또래DB구축\화면캡처\심화교육생화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153" y="1294839"/>
            <a:ext cx="8676000" cy="449582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직사각형 8"/>
          <p:cNvSpPr/>
          <p:nvPr/>
        </p:nvSpPr>
        <p:spPr>
          <a:xfrm>
            <a:off x="7220816" y="4301306"/>
            <a:ext cx="1650397" cy="3204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 rot="20392035">
            <a:off x="8026540" y="3808711"/>
            <a:ext cx="934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FF0000"/>
                </a:solidFill>
              </a:rPr>
              <a:t>클릭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!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937165"/>
            <a:ext cx="7104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ct val="20000"/>
              </a:spcBef>
            </a:pPr>
            <a:r>
              <a:rPr lang="ko-KR" altLang="en-US" sz="1600" b="1" dirty="0" smtClean="0"/>
              <a:t>추가학생 등록 시 </a:t>
            </a:r>
            <a:r>
              <a:rPr lang="en-US" altLang="ko-KR" sz="1600" b="1" dirty="0" smtClean="0"/>
              <a:t>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심화교육학생 추가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600" b="1" dirty="0" smtClean="0"/>
              <a:t>클릭  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</a:t>
            </a:r>
            <a:endParaRPr lang="ko-KR" altLang="en-US" sz="1600" b="1" dirty="0">
              <a:solidFill>
                <a:prstClr val="black"/>
              </a:solidFill>
            </a:endParaRPr>
          </a:p>
        </p:txBody>
      </p:sp>
      <p:cxnSp>
        <p:nvCxnSpPr>
          <p:cNvPr id="15" name="직선 연결선 1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805064" y="0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또래상담자 등록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심화교육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 descr="C:\Users\user\Desktop\2016 이은별\4.또래DB구축\화면캡처\심화교육생추가검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661" y="1238250"/>
            <a:ext cx="8751827" cy="46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827584" y="5301208"/>
            <a:ext cx="785818" cy="3571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988077" y="2094598"/>
            <a:ext cx="3857652" cy="3571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 rot="20392035">
            <a:off x="6814496" y="1959904"/>
            <a:ext cx="937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2.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검색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265321" y="2677021"/>
            <a:ext cx="357190" cy="2857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 rot="20392035">
            <a:off x="2122508" y="3103227"/>
            <a:ext cx="937893" cy="3385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3.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선택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!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464" y="5895174"/>
            <a:ext cx="5556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ct val="20000"/>
              </a:spcBef>
            </a:pPr>
            <a:r>
              <a:rPr lang="en-US" altLang="ko-KR" sz="16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이름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 </a:t>
            </a:r>
            <a:r>
              <a:rPr lang="ko-KR" altLang="en-US" sz="1600" b="1" dirty="0" smtClean="0"/>
              <a:t>빈칸을 클릭한 후 </a:t>
            </a:r>
            <a:r>
              <a:rPr lang="en-US" altLang="ko-KR" sz="1600" b="1" dirty="0" smtClean="0"/>
              <a:t> 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학생이름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</a:t>
            </a:r>
            <a:r>
              <a:rPr lang="ko-KR" altLang="en-US" sz="1600" b="1" dirty="0" smtClean="0"/>
              <a:t> 검색</a:t>
            </a:r>
            <a:r>
              <a:rPr lang="en-US" altLang="ko-KR" sz="1600" b="1" dirty="0" smtClean="0"/>
              <a:t>, 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선택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</a:t>
            </a:r>
            <a:r>
              <a:rPr lang="ko-KR" altLang="en-US" sz="1600" b="1" dirty="0" smtClean="0"/>
              <a:t> 메뉴 체크   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</a:t>
            </a:r>
            <a:endParaRPr lang="ko-KR" altLang="en-US" sz="16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392035">
            <a:off x="1672430" y="5176358"/>
            <a:ext cx="937893" cy="3385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600" b="1" smtClean="0">
                <a:solidFill>
                  <a:srgbClr val="FF0000"/>
                </a:solidFill>
              </a:rPr>
              <a:t>1.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클릭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!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267744" y="263691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b="1" dirty="0" smtClean="0"/>
              <a:t>√</a:t>
            </a:r>
            <a:endParaRPr lang="ko-KR" alt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805064" y="0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또래상담자 등록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심화교육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2" name="Picture 2" descr="C:\Users\user\Desktop\2016 이은별\4.또래DB구축\화면캡처\심화교육삭제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028" y="1262940"/>
            <a:ext cx="8690452" cy="4608000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8420323" y="4703878"/>
            <a:ext cx="285752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 rot="20392035">
            <a:off x="8297246" y="5048357"/>
            <a:ext cx="818695" cy="3539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700" b="1" dirty="0" smtClean="0">
                <a:solidFill>
                  <a:srgbClr val="FF0000"/>
                </a:solidFill>
              </a:rPr>
              <a:t>1.</a:t>
            </a:r>
            <a:r>
              <a:rPr lang="ko-KR" altLang="en-US" sz="1700" b="1" dirty="0" smtClean="0">
                <a:solidFill>
                  <a:srgbClr val="FF0000"/>
                </a:solidFill>
              </a:rPr>
              <a:t>체크</a:t>
            </a:r>
            <a:r>
              <a:rPr lang="en-US" altLang="ko-KR" sz="1700" b="1" dirty="0" smtClean="0">
                <a:solidFill>
                  <a:srgbClr val="FF0000"/>
                </a:solidFill>
              </a:rPr>
              <a:t>!</a:t>
            </a:r>
            <a:endParaRPr lang="ko-KR" altLang="en-US" sz="1700" b="1" dirty="0">
              <a:solidFill>
                <a:srgbClr val="FF0000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668344" y="5557341"/>
            <a:ext cx="571504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 rot="20392035">
            <a:off x="7552444" y="5907188"/>
            <a:ext cx="107349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b="1" dirty="0" smtClean="0">
                <a:solidFill>
                  <a:srgbClr val="FF0000"/>
                </a:solidFill>
              </a:rPr>
              <a:t>2.</a:t>
            </a:r>
            <a:r>
              <a:rPr lang="ko-KR" altLang="en-US" sz="1700" b="1" dirty="0" smtClean="0">
                <a:solidFill>
                  <a:srgbClr val="FF0000"/>
                </a:solidFill>
              </a:rPr>
              <a:t>클릭</a:t>
            </a:r>
            <a:r>
              <a:rPr lang="en-US" altLang="ko-KR" sz="1700" b="1" dirty="0" smtClean="0">
                <a:solidFill>
                  <a:srgbClr val="FF0000"/>
                </a:solidFill>
              </a:rPr>
              <a:t>!</a:t>
            </a:r>
            <a:endParaRPr lang="ko-KR" altLang="en-US" sz="17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5877272"/>
            <a:ext cx="7104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ct val="20000"/>
              </a:spcBef>
            </a:pPr>
            <a:r>
              <a:rPr lang="en-US" altLang="ko-KR" sz="1600" b="1" dirty="0" smtClean="0">
                <a:solidFill>
                  <a:srgbClr val="FF0000"/>
                </a:solidFill>
              </a:rPr>
              <a:t>※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심화교육을 받지 않은 또래상담자의 경우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, 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삭제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를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클릭한 후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저장 클릭 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388424" y="465313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b="1" dirty="0" smtClean="0"/>
              <a:t>√</a:t>
            </a:r>
            <a:endParaRPr lang="ko-KR" alt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2016 이은별\4.또래DB구축\화면캡처\심화등록완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26706"/>
            <a:ext cx="9144000" cy="46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" y="5013176"/>
            <a:ext cx="86010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3805064" y="0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또래상담자 등록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심화교육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8355" y="6131523"/>
            <a:ext cx="8766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/>
              <a:t>교육등록이 완료되면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이수미처리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</a:t>
            </a:r>
            <a:r>
              <a:rPr lang="ko-KR" altLang="en-US" sz="1600" b="1" dirty="0" smtClean="0"/>
              <a:t>로 확인되며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담당 청소년상담복지센터에 승인 요청 후 </a:t>
            </a:r>
            <a:endParaRPr lang="en-US" altLang="ko-KR" sz="1600" b="1" dirty="0" smtClean="0"/>
          </a:p>
          <a:p>
            <a:r>
              <a:rPr lang="en-US" altLang="ko-KR" sz="1600" b="1" dirty="0" smtClean="0">
                <a:solidFill>
                  <a:srgbClr val="00B050"/>
                </a:solidFill>
              </a:rPr>
              <a:t>‘</a:t>
            </a:r>
            <a:r>
              <a:rPr lang="ko-KR" altLang="en-US" sz="1600" b="1" dirty="0" smtClean="0">
                <a:solidFill>
                  <a:srgbClr val="00B050"/>
                </a:solidFill>
              </a:rPr>
              <a:t>이수처리완료</a:t>
            </a:r>
            <a:r>
              <a:rPr lang="en-US" altLang="ko-KR" sz="1600" b="1" dirty="0" smtClean="0">
                <a:solidFill>
                  <a:srgbClr val="00B050"/>
                </a:solidFill>
              </a:rPr>
              <a:t>’</a:t>
            </a:r>
            <a:r>
              <a:rPr lang="ko-KR" altLang="en-US" sz="1600" b="1" dirty="0" smtClean="0"/>
              <a:t>로 변경됨 </a:t>
            </a:r>
            <a:endParaRPr lang="en-US" altLang="ko-KR" sz="1600" b="1" dirty="0" smtClean="0"/>
          </a:p>
        </p:txBody>
      </p:sp>
      <p:sp>
        <p:nvSpPr>
          <p:cNvPr id="16" name="직사각형 15"/>
          <p:cNvSpPr/>
          <p:nvPr/>
        </p:nvSpPr>
        <p:spPr>
          <a:xfrm>
            <a:off x="7854892" y="4192552"/>
            <a:ext cx="1181604" cy="6045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7956376" y="5311841"/>
            <a:ext cx="1080120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으로 구부러진 화살표 11"/>
          <p:cNvSpPr/>
          <p:nvPr/>
        </p:nvSpPr>
        <p:spPr>
          <a:xfrm rot="21047090">
            <a:off x="6985126" y="4496534"/>
            <a:ext cx="857256" cy="1428760"/>
          </a:xfrm>
          <a:prstGeom prst="curv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284262" y="2681067"/>
            <a:ext cx="6840760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2">
                    <a:lumMod val="75000"/>
                  </a:schemeClr>
                </a:solidFill>
              </a:rPr>
              <a:t>또래상담자 등록</a:t>
            </a:r>
            <a:r>
              <a:rPr lang="en-US" altLang="ko-KR" sz="4000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ko-KR" altLang="en-US" sz="4000" b="1" dirty="0" err="1" smtClean="0">
                <a:solidFill>
                  <a:schemeClr val="tx2">
                    <a:lumMod val="75000"/>
                  </a:schemeClr>
                </a:solidFill>
              </a:rPr>
              <a:t>특성화교육</a:t>
            </a:r>
            <a:r>
              <a:rPr lang="en-US" altLang="ko-KR" sz="40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ko-KR" alt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805064" y="0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특성화 교육 등록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00266" y="1714489"/>
            <a:ext cx="6643734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err="1" smtClean="0">
                <a:solidFill>
                  <a:srgbClr val="FF0000"/>
                </a:solidFill>
              </a:rPr>
              <a:t>ㆍ</a:t>
            </a:r>
            <a:r>
              <a:rPr lang="en-US" altLang="ko-KR" b="1" dirty="0" smtClean="0">
                <a:solidFill>
                  <a:srgbClr val="FF0000"/>
                </a:solidFill>
              </a:rPr>
              <a:t>‘</a:t>
            </a:r>
            <a:r>
              <a:rPr lang="ko-KR" altLang="en-US" b="1" dirty="0" smtClean="0">
                <a:solidFill>
                  <a:srgbClr val="FF0000"/>
                </a:solidFill>
              </a:rPr>
              <a:t>심화교육</a:t>
            </a:r>
            <a:r>
              <a:rPr lang="en-US" altLang="ko-KR" b="1" dirty="0" smtClean="0"/>
              <a:t>’</a:t>
            </a:r>
            <a:r>
              <a:rPr lang="ko-KR" altLang="en-US" dirty="0" smtClean="0"/>
              <a:t>과 입력방법 동일</a:t>
            </a:r>
            <a:r>
              <a:rPr lang="en-US" altLang="ko-KR" b="1" dirty="0" smtClean="0">
                <a:solidFill>
                  <a:srgbClr val="4733D9"/>
                </a:solidFill>
              </a:rPr>
              <a:t>[</a:t>
            </a:r>
            <a:r>
              <a:rPr lang="ko-KR" altLang="en-US" b="1" dirty="0" smtClean="0">
                <a:solidFill>
                  <a:srgbClr val="4733D9"/>
                </a:solidFill>
              </a:rPr>
              <a:t>교육생 불러오기 필수</a:t>
            </a:r>
            <a:r>
              <a:rPr lang="en-US" altLang="ko-KR" b="1" dirty="0" smtClean="0">
                <a:solidFill>
                  <a:srgbClr val="4733D9"/>
                </a:solidFill>
              </a:rPr>
              <a:t>]</a:t>
            </a:r>
          </a:p>
          <a:p>
            <a:pPr>
              <a:lnSpc>
                <a:spcPct val="150000"/>
              </a:lnSpc>
            </a:pPr>
            <a:endParaRPr lang="en-US" altLang="ko-KR" sz="500" b="1" dirty="0" smtClean="0">
              <a:solidFill>
                <a:srgbClr val="4733D9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</a:t>
            </a:r>
            <a:r>
              <a:rPr lang="en-US" altLang="ko-KR" b="1" dirty="0" smtClean="0">
                <a:solidFill>
                  <a:srgbClr val="4733D9"/>
                </a:solidFill>
              </a:rPr>
              <a:t>- </a:t>
            </a:r>
            <a:r>
              <a:rPr lang="ko-KR" altLang="en-US" b="1" dirty="0" smtClean="0">
                <a:solidFill>
                  <a:srgbClr val="4733D9"/>
                </a:solidFill>
              </a:rPr>
              <a:t>다문화교육</a:t>
            </a:r>
            <a:r>
              <a:rPr lang="en-US" altLang="ko-KR" b="1" dirty="0" smtClean="0">
                <a:solidFill>
                  <a:srgbClr val="4733D9"/>
                </a:solidFill>
              </a:rPr>
              <a:t> </a:t>
            </a:r>
            <a:r>
              <a:rPr lang="en-US" altLang="ko-KR" dirty="0" smtClean="0"/>
              <a:t>: </a:t>
            </a:r>
            <a:r>
              <a:rPr lang="ko-KR" altLang="en-US" spc="-150" dirty="0" smtClean="0"/>
              <a:t>기본교육 이수 또래상담자 중 다문화 프로그램 이수자</a:t>
            </a:r>
            <a:endParaRPr lang="en-US" altLang="ko-KR" spc="-150" dirty="0" smtClean="0"/>
          </a:p>
          <a:p>
            <a:pPr marL="1797050" indent="-1797050" defTabSz="787400">
              <a:lnSpc>
                <a:spcPct val="150000"/>
              </a:lnSpc>
            </a:pPr>
            <a:r>
              <a:rPr lang="en-US" altLang="ko-KR" dirty="0" smtClean="0"/>
              <a:t>  </a:t>
            </a:r>
            <a:r>
              <a:rPr lang="en-US" altLang="ko-KR" b="1" dirty="0" smtClean="0">
                <a:solidFill>
                  <a:srgbClr val="4733D9"/>
                </a:solidFill>
              </a:rPr>
              <a:t>- </a:t>
            </a:r>
            <a:r>
              <a:rPr lang="ko-KR" altLang="en-US" b="1" dirty="0" err="1" smtClean="0">
                <a:solidFill>
                  <a:srgbClr val="4733D9"/>
                </a:solidFill>
              </a:rPr>
              <a:t>스마트폰교육</a:t>
            </a:r>
            <a:r>
              <a:rPr lang="ko-KR" altLang="en-US" b="1" dirty="0" smtClean="0">
                <a:solidFill>
                  <a:srgbClr val="4733D9"/>
                </a:solidFill>
              </a:rPr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기본교육 이수 또래상담자 중 </a:t>
            </a:r>
            <a:r>
              <a:rPr lang="ko-KR" altLang="en-US" dirty="0" err="1" smtClean="0"/>
              <a:t>스마트폰</a:t>
            </a:r>
            <a:r>
              <a:rPr lang="ko-KR" altLang="en-US" dirty="0" smtClean="0"/>
              <a:t> 사용조절 프로그램 이수자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en-US" altLang="ko-KR" b="1" dirty="0" smtClean="0">
                <a:solidFill>
                  <a:srgbClr val="4733D9"/>
                </a:solidFill>
              </a:rPr>
              <a:t>- </a:t>
            </a:r>
            <a:r>
              <a:rPr lang="ko-KR" altLang="en-US" b="1" dirty="0" err="1" smtClean="0">
                <a:solidFill>
                  <a:srgbClr val="4733D9"/>
                </a:solidFill>
              </a:rPr>
              <a:t>탈북교육</a:t>
            </a:r>
            <a:r>
              <a:rPr lang="en-US" altLang="ko-KR" b="1" dirty="0" smtClean="0">
                <a:solidFill>
                  <a:srgbClr val="4733D9"/>
                </a:solidFill>
              </a:rPr>
              <a:t> </a:t>
            </a:r>
            <a:r>
              <a:rPr lang="en-US" altLang="ko-KR" dirty="0"/>
              <a:t>: </a:t>
            </a:r>
            <a:r>
              <a:rPr lang="ko-KR" altLang="en-US" dirty="0"/>
              <a:t>기본교육 이수 또래상담자 중 </a:t>
            </a:r>
            <a:r>
              <a:rPr lang="ko-KR" altLang="en-US" dirty="0" err="1" smtClean="0"/>
              <a:t>탈북프로그램</a:t>
            </a:r>
            <a:r>
              <a:rPr lang="ko-KR" altLang="en-US" dirty="0" smtClean="0"/>
              <a:t> </a:t>
            </a:r>
            <a:r>
              <a:rPr lang="ko-KR" altLang="en-US" dirty="0"/>
              <a:t>이수자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endParaRPr lang="en-US" altLang="ko-K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9997"/>
            <a:ext cx="2320754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284262" y="2681067"/>
            <a:ext cx="6840760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2">
                    <a:lumMod val="75000"/>
                  </a:schemeClr>
                </a:solidFill>
              </a:rPr>
              <a:t>또래상담자 등록</a:t>
            </a:r>
            <a:r>
              <a:rPr lang="en-US" altLang="ko-KR" sz="4000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ko-KR" altLang="en-US" sz="4000" b="1" dirty="0" smtClean="0">
                <a:solidFill>
                  <a:schemeClr val="tx2">
                    <a:lumMod val="75000"/>
                  </a:schemeClr>
                </a:solidFill>
              </a:rPr>
              <a:t>활동</a:t>
            </a:r>
            <a:r>
              <a:rPr lang="en-US" altLang="ko-KR" sz="40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ko-KR" alt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다이어그램 19"/>
          <p:cNvGraphicFramePr/>
          <p:nvPr>
            <p:extLst>
              <p:ext uri="{D42A27DB-BD31-4B8C-83A1-F6EECF244321}">
                <p14:modId xmlns:p14="http://schemas.microsoft.com/office/powerpoint/2010/main" val="4076405996"/>
              </p:ext>
            </p:extLst>
          </p:nvPr>
        </p:nvGraphicFramePr>
        <p:xfrm>
          <a:off x="355427" y="1739976"/>
          <a:ext cx="8424936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제목 1"/>
          <p:cNvSpPr txBox="1">
            <a:spLocks/>
          </p:cNvSpPr>
          <p:nvPr/>
        </p:nvSpPr>
        <p:spPr>
          <a:xfrm>
            <a:off x="3805064" y="0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또래상담자 등록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활동등록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8" name="직선 연결선 7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741" y="1268760"/>
            <a:ext cx="8574739" cy="46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3805064" y="0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또래상담자 등록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활동등록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1937773" y="1339025"/>
            <a:ext cx="984265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6" name="직사각형 5"/>
          <p:cNvSpPr/>
          <p:nvPr/>
        </p:nvSpPr>
        <p:spPr>
          <a:xfrm>
            <a:off x="434704" y="3062872"/>
            <a:ext cx="773351" cy="214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 rot="20392035">
            <a:off x="1845006" y="933853"/>
            <a:ext cx="923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1.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클릭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!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392035">
            <a:off x="1202193" y="2897124"/>
            <a:ext cx="923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2.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클릭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!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887" y="5989389"/>
            <a:ext cx="7104284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ct val="20000"/>
              </a:spcBef>
            </a:pPr>
            <a:r>
              <a:rPr lang="ko-KR" altLang="en-US" sz="1600" b="1" dirty="0" smtClean="0"/>
              <a:t>상단 메뉴 중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또래상담등록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</a:t>
            </a:r>
            <a:r>
              <a:rPr lang="en-US" altLang="ko-KR" sz="1600" b="1" dirty="0" smtClean="0"/>
              <a:t> </a:t>
            </a:r>
            <a:r>
              <a:rPr lang="ko-KR" altLang="en-US" sz="1600" b="1" dirty="0" smtClean="0"/>
              <a:t>클릭 후 왼쪽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활동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600" b="1" dirty="0" smtClean="0"/>
              <a:t>메뉴 클릭 </a:t>
            </a:r>
            <a:endParaRPr lang="ko-KR" altLang="en-US" sz="1600" b="1" dirty="0" smtClean="0">
              <a:solidFill>
                <a:prstClr val="black"/>
              </a:solidFill>
            </a:endParaRPr>
          </a:p>
          <a:p>
            <a:pPr marL="180975" lvl="0" indent="-180975">
              <a:spcBef>
                <a:spcPct val="20000"/>
              </a:spcBef>
            </a:pPr>
            <a:endParaRPr lang="ko-KR" altLang="en-US" sz="16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284262" y="2681067"/>
            <a:ext cx="6840760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b="1" dirty="0" smtClean="0">
                <a:solidFill>
                  <a:schemeClr val="tx2">
                    <a:lumMod val="75000"/>
                  </a:schemeClr>
                </a:solidFill>
              </a:rPr>
              <a:t>회원가입 및 로그인 </a:t>
            </a:r>
            <a:endParaRPr lang="ko-KR" altLang="en-US" sz="5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805064" y="0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또래상담자 활동등록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user\Desktop\2016 이은별\4.또래DB구축\화면캡처\활동등록화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359" y="1285859"/>
            <a:ext cx="8656130" cy="46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직사각형 6"/>
          <p:cNvSpPr/>
          <p:nvPr/>
        </p:nvSpPr>
        <p:spPr>
          <a:xfrm>
            <a:off x="294052" y="3573016"/>
            <a:ext cx="857224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 rot="20392035">
            <a:off x="766392" y="3102299"/>
            <a:ext cx="67496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b="1" dirty="0" smtClean="0">
                <a:solidFill>
                  <a:srgbClr val="FF0000"/>
                </a:solidFill>
              </a:rPr>
              <a:t>클릭</a:t>
            </a:r>
            <a:r>
              <a:rPr lang="en-US" altLang="ko-KR" sz="1700" b="1" dirty="0" smtClean="0">
                <a:solidFill>
                  <a:srgbClr val="FF0000"/>
                </a:solidFill>
              </a:rPr>
              <a:t>!</a:t>
            </a:r>
            <a:endParaRPr lang="ko-KR" altLang="en-US" sz="17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76" y="5950362"/>
            <a:ext cx="7642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활동등록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600" b="1" dirty="0" smtClean="0"/>
              <a:t>클릭 </a:t>
            </a:r>
            <a:endParaRPr lang="en-US" altLang="ko-KR" sz="1600" b="1" dirty="0" smtClean="0"/>
          </a:p>
        </p:txBody>
      </p:sp>
      <p:sp>
        <p:nvSpPr>
          <p:cNvPr id="10" name="직사각형 9"/>
          <p:cNvSpPr/>
          <p:nvPr/>
        </p:nvSpPr>
        <p:spPr>
          <a:xfrm>
            <a:off x="8066321" y="5373216"/>
            <a:ext cx="857224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805064" y="0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또래상담자 활동등록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2" name="Picture 2" descr="C:\Users\user\Desktop\2016 이은별\4.또래DB구축\화면캡처\활동교육생불러오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0" y="1142984"/>
            <a:ext cx="9036495" cy="46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직사각형 12"/>
          <p:cNvSpPr/>
          <p:nvPr/>
        </p:nvSpPr>
        <p:spPr>
          <a:xfrm>
            <a:off x="2357422" y="1904543"/>
            <a:ext cx="1143008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 rot="20392035">
            <a:off x="2515599" y="1321226"/>
            <a:ext cx="951912" cy="3539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700" b="1" dirty="0" smtClean="0">
                <a:solidFill>
                  <a:srgbClr val="FF0000"/>
                </a:solidFill>
              </a:rPr>
              <a:t>1.</a:t>
            </a:r>
            <a:r>
              <a:rPr lang="ko-KR" altLang="en-US" sz="1700" b="1" dirty="0" smtClean="0">
                <a:solidFill>
                  <a:srgbClr val="FF0000"/>
                </a:solidFill>
              </a:rPr>
              <a:t>클릭</a:t>
            </a:r>
            <a:r>
              <a:rPr lang="en-US" altLang="ko-KR" sz="1700" b="1" dirty="0" smtClean="0">
                <a:solidFill>
                  <a:srgbClr val="FF0000"/>
                </a:solidFill>
              </a:rPr>
              <a:t>!</a:t>
            </a:r>
            <a:endParaRPr lang="ko-KR" altLang="en-US" sz="1700" b="1" dirty="0">
              <a:solidFill>
                <a:srgbClr val="FF0000"/>
              </a:solidFill>
            </a:endParaRPr>
          </a:p>
        </p:txBody>
      </p:sp>
      <p:sp>
        <p:nvSpPr>
          <p:cNvPr id="15" name="오른쪽으로 구부러진 화살표 14"/>
          <p:cNvSpPr/>
          <p:nvPr/>
        </p:nvSpPr>
        <p:spPr>
          <a:xfrm rot="18620777">
            <a:off x="2695414" y="2538872"/>
            <a:ext cx="1220382" cy="2013936"/>
          </a:xfrm>
          <a:prstGeom prst="curv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929058" y="2695008"/>
            <a:ext cx="428628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 rot="20392035">
            <a:off x="4099774" y="3005945"/>
            <a:ext cx="9519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b="1" dirty="0" smtClean="0">
                <a:solidFill>
                  <a:srgbClr val="FF0000"/>
                </a:solidFill>
              </a:rPr>
              <a:t>2.</a:t>
            </a:r>
            <a:r>
              <a:rPr lang="ko-KR" altLang="en-US" sz="1700" b="1" dirty="0" smtClean="0">
                <a:solidFill>
                  <a:srgbClr val="FF0000"/>
                </a:solidFill>
              </a:rPr>
              <a:t>체크</a:t>
            </a:r>
            <a:r>
              <a:rPr lang="en-US" altLang="ko-KR" sz="1700" b="1" dirty="0" smtClean="0">
                <a:solidFill>
                  <a:srgbClr val="FF0000"/>
                </a:solidFill>
              </a:rPr>
              <a:t>!</a:t>
            </a:r>
            <a:endParaRPr lang="ko-KR" altLang="en-US" sz="17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587727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‘</a:t>
            </a:r>
            <a:r>
              <a:rPr lang="ko-KR" altLang="en-US" b="1" dirty="0" err="1" smtClean="0">
                <a:solidFill>
                  <a:srgbClr val="FF0000"/>
                </a:solidFill>
              </a:rPr>
              <a:t>교육생불러오기</a:t>
            </a:r>
            <a:r>
              <a:rPr lang="en-US" altLang="ko-KR" b="1" dirty="0" smtClean="0">
                <a:solidFill>
                  <a:srgbClr val="FF0000"/>
                </a:solidFill>
              </a:rPr>
              <a:t>’</a:t>
            </a:r>
            <a:r>
              <a:rPr lang="ko-KR" altLang="en-US" b="1" dirty="0" smtClean="0"/>
              <a:t> 클릭 후</a:t>
            </a:r>
            <a:r>
              <a:rPr lang="en-US" altLang="ko-KR" b="1" dirty="0" smtClean="0"/>
              <a:t>, </a:t>
            </a:r>
            <a:r>
              <a:rPr lang="en-US" altLang="ko-KR" b="1" dirty="0" smtClean="0">
                <a:solidFill>
                  <a:srgbClr val="FF0000"/>
                </a:solidFill>
              </a:rPr>
              <a:t>‘</a:t>
            </a:r>
            <a:r>
              <a:rPr lang="ko-KR" altLang="en-US" b="1" dirty="0" smtClean="0">
                <a:solidFill>
                  <a:srgbClr val="FF0000"/>
                </a:solidFill>
              </a:rPr>
              <a:t>선택</a:t>
            </a:r>
            <a:r>
              <a:rPr lang="en-US" altLang="ko-KR" b="1" dirty="0" smtClean="0">
                <a:solidFill>
                  <a:srgbClr val="FF0000"/>
                </a:solidFill>
              </a:rPr>
              <a:t>’</a:t>
            </a:r>
            <a:r>
              <a:rPr lang="ko-KR" altLang="en-US" b="1" dirty="0" smtClean="0"/>
              <a:t> 메뉴체크  </a:t>
            </a:r>
            <a:endParaRPr lang="en-US" altLang="ko-KR" b="1" dirty="0" smtClean="0"/>
          </a:p>
        </p:txBody>
      </p:sp>
      <p:sp>
        <p:nvSpPr>
          <p:cNvPr id="11" name="직사각형 10"/>
          <p:cNvSpPr/>
          <p:nvPr/>
        </p:nvSpPr>
        <p:spPr>
          <a:xfrm>
            <a:off x="3945194" y="2668811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b="1" dirty="0" smtClean="0"/>
              <a:t>√</a:t>
            </a:r>
            <a:endParaRPr lang="ko-KR" alt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10" y="1250789"/>
            <a:ext cx="8747978" cy="503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3805064" y="0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또래상담자 활동등록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1443129" y="3138923"/>
            <a:ext cx="714380" cy="3090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 rot="20392035">
            <a:off x="2096176" y="2961952"/>
            <a:ext cx="9519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b="1" dirty="0" smtClean="0">
                <a:solidFill>
                  <a:srgbClr val="FF0000"/>
                </a:solidFill>
              </a:rPr>
              <a:t>1.</a:t>
            </a:r>
            <a:r>
              <a:rPr lang="ko-KR" altLang="en-US" sz="1700" b="1" dirty="0" smtClean="0">
                <a:solidFill>
                  <a:srgbClr val="FF0000"/>
                </a:solidFill>
              </a:rPr>
              <a:t>선택</a:t>
            </a:r>
            <a:r>
              <a:rPr lang="en-US" altLang="ko-KR" sz="1700" b="1" dirty="0" smtClean="0">
                <a:solidFill>
                  <a:srgbClr val="FF0000"/>
                </a:solidFill>
              </a:rPr>
              <a:t>!</a:t>
            </a:r>
            <a:endParaRPr lang="ko-KR" altLang="en-US" sz="1700" b="1" dirty="0">
              <a:solidFill>
                <a:srgbClr val="FF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444596" y="3656613"/>
            <a:ext cx="5500726" cy="7084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 rot="20392035">
            <a:off x="6921891" y="3494317"/>
            <a:ext cx="9519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b="1" dirty="0" smtClean="0">
                <a:solidFill>
                  <a:srgbClr val="FF0000"/>
                </a:solidFill>
              </a:rPr>
              <a:t>2.</a:t>
            </a:r>
            <a:r>
              <a:rPr lang="ko-KR" altLang="en-US" sz="1700" b="1" dirty="0" smtClean="0">
                <a:solidFill>
                  <a:srgbClr val="FF0000"/>
                </a:solidFill>
              </a:rPr>
              <a:t>입력</a:t>
            </a:r>
            <a:r>
              <a:rPr lang="en-US" altLang="ko-KR" sz="1700" b="1" dirty="0" smtClean="0">
                <a:solidFill>
                  <a:srgbClr val="FF0000"/>
                </a:solidFill>
              </a:rPr>
              <a:t>!</a:t>
            </a:r>
            <a:endParaRPr lang="ko-KR" altLang="en-US" sz="17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726" y="6355626"/>
            <a:ext cx="8740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1600" b="1" dirty="0" err="1" smtClean="0">
                <a:solidFill>
                  <a:srgbClr val="FF0000"/>
                </a:solidFill>
              </a:rPr>
              <a:t>활동년도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</a:t>
            </a:r>
            <a:r>
              <a:rPr lang="ko-KR" altLang="en-US" sz="1600" b="1" dirty="0" smtClean="0"/>
              <a:t> 선택 후</a:t>
            </a:r>
            <a:r>
              <a:rPr lang="en-US" altLang="ko-KR" sz="1600" b="1" dirty="0" smtClean="0"/>
              <a:t>, 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담당자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600" b="1" dirty="0" smtClean="0"/>
              <a:t>이름 </a:t>
            </a:r>
            <a:r>
              <a:rPr lang="ko-KR" altLang="en-US" sz="1600" b="1" dirty="0" smtClean="0"/>
              <a:t>입력 후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활동내용 및 활동시간</a:t>
            </a:r>
            <a:r>
              <a:rPr lang="ko-KR" altLang="en-US" sz="1600" b="1" dirty="0" smtClean="0"/>
              <a:t> 기재  </a:t>
            </a:r>
            <a:endParaRPr lang="en-US" altLang="ko-KR" sz="1600" b="1" dirty="0" smtClean="0"/>
          </a:p>
        </p:txBody>
      </p:sp>
      <p:sp>
        <p:nvSpPr>
          <p:cNvPr id="11" name="직사각형 10"/>
          <p:cNvSpPr/>
          <p:nvPr/>
        </p:nvSpPr>
        <p:spPr>
          <a:xfrm>
            <a:off x="6359522" y="4718394"/>
            <a:ext cx="2100909" cy="13028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 rot="20392035">
            <a:off x="6901428" y="4291456"/>
            <a:ext cx="9519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b="1" dirty="0">
                <a:solidFill>
                  <a:srgbClr val="FF0000"/>
                </a:solidFill>
              </a:rPr>
              <a:t>3</a:t>
            </a:r>
            <a:r>
              <a:rPr lang="en-US" altLang="ko-KR" sz="1700" b="1" dirty="0" smtClean="0">
                <a:solidFill>
                  <a:srgbClr val="FF0000"/>
                </a:solidFill>
              </a:rPr>
              <a:t>.</a:t>
            </a:r>
            <a:r>
              <a:rPr lang="ko-KR" altLang="en-US" sz="1700" b="1" dirty="0" smtClean="0">
                <a:solidFill>
                  <a:srgbClr val="FF0000"/>
                </a:solidFill>
              </a:rPr>
              <a:t>입</a:t>
            </a:r>
            <a:r>
              <a:rPr lang="ko-KR" altLang="en-US" sz="1700" b="1" dirty="0">
                <a:solidFill>
                  <a:srgbClr val="FF0000"/>
                </a:solidFill>
              </a:rPr>
              <a:t>력</a:t>
            </a:r>
            <a:r>
              <a:rPr lang="en-US" altLang="ko-KR" sz="1700" b="1" dirty="0" smtClean="0">
                <a:solidFill>
                  <a:srgbClr val="FF0000"/>
                </a:solidFill>
              </a:rPr>
              <a:t>!</a:t>
            </a:r>
            <a:endParaRPr lang="ko-KR" altLang="en-US" sz="1700" b="1" dirty="0">
              <a:solidFill>
                <a:srgbClr val="FF0000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458327" y="3162234"/>
            <a:ext cx="699182" cy="266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2018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10" y="1091294"/>
            <a:ext cx="8747978" cy="503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3805064" y="0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또래상담자 활동등록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7765812" y="4272781"/>
            <a:ext cx="1144327" cy="2521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6897652" y="5811050"/>
            <a:ext cx="562525" cy="2455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7973869" y="5811050"/>
            <a:ext cx="450147" cy="2668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8472596" y="4825558"/>
            <a:ext cx="390408" cy="9748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43310" y="6151307"/>
            <a:ext cx="576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/>
              <a:t>활동학생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추가</a:t>
            </a:r>
            <a:r>
              <a:rPr lang="ko-KR" altLang="en-US" sz="1600" b="1" dirty="0" smtClean="0"/>
              <a:t> 시 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활동학생 추가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</a:t>
            </a:r>
            <a:r>
              <a:rPr lang="ko-KR" altLang="en-US" sz="1600" b="1" dirty="0" smtClean="0"/>
              <a:t> 클릭 후 정보 입력 </a:t>
            </a:r>
            <a:endParaRPr lang="en-US" altLang="ko-KR" sz="1600" b="1" dirty="0" smtClean="0"/>
          </a:p>
          <a:p>
            <a:r>
              <a:rPr lang="ko-KR" altLang="en-US" sz="1600" b="1" dirty="0" smtClean="0"/>
              <a:t>활동학생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삭제</a:t>
            </a:r>
            <a:r>
              <a:rPr lang="ko-KR" altLang="en-US" sz="1600" b="1" dirty="0" smtClean="0"/>
              <a:t> 시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삭제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600" b="1" dirty="0" smtClean="0"/>
              <a:t>메뉴 클릭한 후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확인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체크 후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저장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</a:t>
            </a:r>
            <a:endParaRPr lang="en-US" altLang="ko-KR" sz="1600" b="1" dirty="0" smtClean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392035">
            <a:off x="7247404" y="3733453"/>
            <a:ext cx="1978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b="1" dirty="0" smtClean="0">
                <a:solidFill>
                  <a:srgbClr val="FF0000"/>
                </a:solidFill>
              </a:rPr>
              <a:t>1.</a:t>
            </a:r>
            <a:r>
              <a:rPr lang="ko-KR" altLang="en-US" sz="1700" b="1" dirty="0" smtClean="0">
                <a:solidFill>
                  <a:srgbClr val="FF0000"/>
                </a:solidFill>
              </a:rPr>
              <a:t>추가 혹은 삭제</a:t>
            </a:r>
            <a:endParaRPr lang="ko-KR" altLang="en-US" sz="17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0392035">
            <a:off x="6220629" y="6116016"/>
            <a:ext cx="81816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b="1" dirty="0" smtClean="0">
                <a:solidFill>
                  <a:srgbClr val="FF0000"/>
                </a:solidFill>
              </a:rPr>
              <a:t>2.</a:t>
            </a:r>
            <a:r>
              <a:rPr lang="ko-KR" altLang="en-US" sz="1700" b="1" dirty="0" smtClean="0">
                <a:solidFill>
                  <a:srgbClr val="FF0000"/>
                </a:solidFill>
              </a:rPr>
              <a:t>체크</a:t>
            </a:r>
            <a:endParaRPr lang="ko-KR" altLang="en-US" sz="17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0392035">
            <a:off x="7516772" y="6130164"/>
            <a:ext cx="81816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b="1" dirty="0" smtClean="0">
                <a:solidFill>
                  <a:srgbClr val="FF0000"/>
                </a:solidFill>
              </a:rPr>
              <a:t>3.</a:t>
            </a:r>
            <a:r>
              <a:rPr lang="ko-KR" altLang="en-US" sz="1700" b="1" dirty="0" smtClean="0">
                <a:solidFill>
                  <a:srgbClr val="FF0000"/>
                </a:solidFill>
              </a:rPr>
              <a:t>클릭</a:t>
            </a:r>
            <a:endParaRPr lang="ko-KR" altLang="en-US" sz="1700" b="1" dirty="0">
              <a:solidFill>
                <a:srgbClr val="FF0000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485623" y="3080345"/>
            <a:ext cx="593393" cy="133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2018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3" grpId="0" animBg="1"/>
      <p:bldP spid="2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01" y="1887497"/>
            <a:ext cx="8534400" cy="362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3805064" y="0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또래상담자 활동등록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817947" y="4104352"/>
            <a:ext cx="505483" cy="5275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51520" y="5938647"/>
            <a:ext cx="770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/>
              <a:t>수정사항이 있는 경우 </a:t>
            </a:r>
            <a:r>
              <a:rPr lang="en-US" altLang="ko-KR" sz="1600" b="1" dirty="0" smtClean="0"/>
              <a:t>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수정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 </a:t>
            </a:r>
            <a:r>
              <a:rPr lang="ko-KR" altLang="en-US" sz="1600" b="1" dirty="0" smtClean="0"/>
              <a:t>메뉴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600" b="1" dirty="0" smtClean="0"/>
              <a:t>클릭 </a:t>
            </a:r>
            <a:endParaRPr lang="en-US" altLang="ko-KR" sz="1600" b="1" dirty="0" smtClean="0"/>
          </a:p>
        </p:txBody>
      </p:sp>
      <p:sp>
        <p:nvSpPr>
          <p:cNvPr id="7" name="TextBox 6"/>
          <p:cNvSpPr txBox="1"/>
          <p:nvPr/>
        </p:nvSpPr>
        <p:spPr>
          <a:xfrm rot="20392035">
            <a:off x="666540" y="4665662"/>
            <a:ext cx="81816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b="1" dirty="0" smtClean="0">
                <a:solidFill>
                  <a:srgbClr val="FF0000"/>
                </a:solidFill>
              </a:rPr>
              <a:t>클릭</a:t>
            </a:r>
            <a:r>
              <a:rPr lang="en-US" altLang="ko-KR" sz="1700" b="1" dirty="0" smtClean="0">
                <a:solidFill>
                  <a:srgbClr val="FF0000"/>
                </a:solidFill>
              </a:rPr>
              <a:t>!</a:t>
            </a:r>
            <a:endParaRPr lang="ko-KR" altLang="en-US" sz="17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284262" y="2681067"/>
            <a:ext cx="6840760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2">
                    <a:lumMod val="75000"/>
                  </a:schemeClr>
                </a:solidFill>
              </a:rPr>
              <a:t>수료증 출력 </a:t>
            </a:r>
            <a:endParaRPr lang="ko-KR" alt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63501"/>
            <a:ext cx="903649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3805064" y="0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교육 수료증 출력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2730025" y="1574284"/>
            <a:ext cx="714380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21591" y="3127669"/>
            <a:ext cx="1418211" cy="23267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 rot="20392035">
            <a:off x="3190484" y="1163484"/>
            <a:ext cx="951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1.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클릭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!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392035">
            <a:off x="1542750" y="3009308"/>
            <a:ext cx="9519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b="1" dirty="0" smtClean="0">
                <a:solidFill>
                  <a:srgbClr val="FF0000"/>
                </a:solidFill>
              </a:rPr>
              <a:t>2.</a:t>
            </a:r>
            <a:r>
              <a:rPr lang="ko-KR" altLang="en-US" sz="1700" b="1" dirty="0" smtClean="0">
                <a:solidFill>
                  <a:srgbClr val="FF0000"/>
                </a:solidFill>
              </a:rPr>
              <a:t>선택</a:t>
            </a:r>
            <a:r>
              <a:rPr lang="en-US" altLang="ko-KR" sz="1700" b="1" dirty="0" smtClean="0">
                <a:solidFill>
                  <a:srgbClr val="FF0000"/>
                </a:solidFill>
              </a:rPr>
              <a:t>!</a:t>
            </a:r>
            <a:endParaRPr lang="ko-KR" altLang="en-US" sz="17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5870544"/>
            <a:ext cx="8568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/>
              <a:t>상단의 </a:t>
            </a:r>
            <a:r>
              <a:rPr lang="en-US" altLang="ko-KR" sz="1600" b="1" dirty="0" smtClean="0"/>
              <a:t>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수료증출력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600" b="1" dirty="0" smtClean="0"/>
              <a:t>메뉴 클릭 후</a:t>
            </a:r>
            <a:r>
              <a:rPr lang="en-US" altLang="ko-KR" sz="1600" b="1" dirty="0" smtClean="0"/>
              <a:t>,</a:t>
            </a:r>
            <a:r>
              <a:rPr lang="ko-KR" altLang="en-US" sz="1600" b="1" dirty="0" smtClean="0"/>
              <a:t> 왼쪽 메뉴에서 각 교육과정 수료증 발급 가능 </a:t>
            </a:r>
            <a:endParaRPr lang="en-US" altLang="ko-KR" sz="1600" b="1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2278" y="6262544"/>
            <a:ext cx="770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※ </a:t>
            </a:r>
            <a:r>
              <a:rPr lang="ko-KR" altLang="en-US" sz="1600" b="1" dirty="0" smtClean="0"/>
              <a:t>각 교육의 수료증출력 절차는 동일합니다</a:t>
            </a:r>
            <a:r>
              <a:rPr lang="en-US" altLang="ko-KR" sz="1600" b="1" dirty="0" smtClean="0"/>
              <a:t>. </a:t>
            </a:r>
            <a:endParaRPr lang="en-US" altLang="ko-KR" sz="1600" b="1" dirty="0" smtClean="0">
              <a:solidFill>
                <a:srgbClr val="FF0000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8192541" y="4130282"/>
            <a:ext cx="714380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 rot="20392035">
            <a:off x="8139847" y="4488233"/>
            <a:ext cx="9519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b="1" dirty="0" smtClean="0">
                <a:solidFill>
                  <a:srgbClr val="FF0000"/>
                </a:solidFill>
              </a:rPr>
              <a:t>3.</a:t>
            </a:r>
            <a:r>
              <a:rPr lang="ko-KR" altLang="en-US" sz="1700" b="1" dirty="0" smtClean="0">
                <a:solidFill>
                  <a:srgbClr val="FF0000"/>
                </a:solidFill>
              </a:rPr>
              <a:t>클릭</a:t>
            </a:r>
            <a:r>
              <a:rPr lang="en-US" altLang="ko-KR" sz="1700" b="1" dirty="0" smtClean="0">
                <a:solidFill>
                  <a:srgbClr val="FF0000"/>
                </a:solidFill>
              </a:rPr>
              <a:t>!</a:t>
            </a:r>
            <a:endParaRPr lang="ko-KR" altLang="en-US" sz="17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805064" y="0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교육 수료증 출력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user\Desktop\2016 이은별\4.또래DB구축\화면캡처\직인변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144000" cy="43742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직사각형 5"/>
          <p:cNvSpPr/>
          <p:nvPr/>
        </p:nvSpPr>
        <p:spPr>
          <a:xfrm>
            <a:off x="142844" y="2512593"/>
            <a:ext cx="1643074" cy="2789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으로 구부러진 화살표 6"/>
          <p:cNvSpPr/>
          <p:nvPr/>
        </p:nvSpPr>
        <p:spPr>
          <a:xfrm rot="19737243">
            <a:off x="1093240" y="2871277"/>
            <a:ext cx="857256" cy="1984500"/>
          </a:xfrm>
          <a:prstGeom prst="curv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786710" y="4508525"/>
            <a:ext cx="1000132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 rot="20853853">
            <a:off x="7620903" y="5550346"/>
            <a:ext cx="1013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3.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클릭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!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00778" y="5876872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 smtClean="0"/>
              <a:t>기본적으로 수료증은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한국청소년상담복지개발원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직인으로 발급 </a:t>
            </a:r>
            <a:r>
              <a:rPr lang="ko-KR" altLang="en-US" sz="1600" b="1" dirty="0" smtClean="0"/>
              <a:t>됩니다</a:t>
            </a:r>
            <a:r>
              <a:rPr lang="en-US" altLang="ko-KR" sz="1600" b="1" dirty="0" smtClean="0"/>
              <a:t>.</a:t>
            </a:r>
            <a:endParaRPr lang="ko-KR" altLang="en-US" sz="1600" dirty="0" smtClean="0"/>
          </a:p>
          <a:p>
            <a:r>
              <a:rPr lang="en-US" altLang="ko-KR" sz="1600" b="1" dirty="0" smtClean="0"/>
              <a:t>※ </a:t>
            </a:r>
            <a:r>
              <a:rPr lang="ko-KR" altLang="en-US" sz="1600" b="1" dirty="0" smtClean="0"/>
              <a:t>다른 직인</a:t>
            </a:r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학교장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기관장 등</a:t>
            </a:r>
            <a:r>
              <a:rPr lang="en-US" altLang="ko-KR" sz="1600" b="1" dirty="0" smtClean="0"/>
              <a:t>)</a:t>
            </a:r>
            <a:r>
              <a:rPr lang="ko-KR" altLang="en-US" sz="1600" b="1" dirty="0" smtClean="0"/>
              <a:t>을 등록하고 싶을 경우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왼쪽의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‘수료증 발생기관명 및 직인등록’</a:t>
            </a:r>
            <a:r>
              <a:rPr lang="ko-KR" altLang="en-US" sz="1600" b="1" dirty="0" smtClean="0"/>
              <a:t>을 클릭한 후</a:t>
            </a:r>
            <a:r>
              <a:rPr lang="en-US" altLang="ko-KR" sz="1600" b="1" dirty="0" smtClean="0"/>
              <a:t>, ‘</a:t>
            </a:r>
            <a:r>
              <a:rPr lang="ko-KR" altLang="en-US" sz="1600" b="1" dirty="0" smtClean="0"/>
              <a:t>이미지 만드는 방법’을 참고하여 직인 이미지 등록 후 출력합니다</a:t>
            </a:r>
            <a:r>
              <a:rPr lang="en-US" altLang="ko-KR" sz="1600" b="1" dirty="0" smtClean="0"/>
              <a:t>.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7740352" y="5197301"/>
            <a:ext cx="571504" cy="2904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 rot="20853853">
            <a:off x="1790985" y="2281296"/>
            <a:ext cx="921855" cy="3539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700" b="1" dirty="0" smtClean="0">
                <a:solidFill>
                  <a:srgbClr val="FF0000"/>
                </a:solidFill>
              </a:rPr>
              <a:t>1. </a:t>
            </a:r>
            <a:r>
              <a:rPr lang="ko-KR" altLang="en-US" sz="1700" b="1" dirty="0" smtClean="0">
                <a:solidFill>
                  <a:srgbClr val="FF0000"/>
                </a:solidFill>
              </a:rPr>
              <a:t>클릭</a:t>
            </a:r>
            <a:r>
              <a:rPr lang="en-US" altLang="ko-KR" sz="1700" b="1" dirty="0" smtClean="0">
                <a:solidFill>
                  <a:srgbClr val="FF0000"/>
                </a:solidFill>
              </a:rPr>
              <a:t>!</a:t>
            </a:r>
            <a:endParaRPr lang="ko-KR" altLang="en-US" sz="17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0853853">
            <a:off x="6845937" y="4094075"/>
            <a:ext cx="2218102" cy="313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2.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직인 이미지 불러오기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805064" y="0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교육 수료증 출력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user\Desktop\2016 이은별\4.또래DB구축\화면캡처\수료증발급날짜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57298"/>
            <a:ext cx="9143999" cy="46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직사각형 8"/>
          <p:cNvSpPr/>
          <p:nvPr/>
        </p:nvSpPr>
        <p:spPr>
          <a:xfrm>
            <a:off x="6254613" y="3787529"/>
            <a:ext cx="2857488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 rot="20853853">
            <a:off x="7997438" y="3373232"/>
            <a:ext cx="8351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b="1" dirty="0" smtClean="0">
                <a:solidFill>
                  <a:srgbClr val="FF0000"/>
                </a:solidFill>
              </a:rPr>
              <a:t>1.</a:t>
            </a:r>
            <a:r>
              <a:rPr lang="ko-KR" altLang="en-US" sz="1700" b="1" dirty="0" smtClean="0">
                <a:solidFill>
                  <a:srgbClr val="FF0000"/>
                </a:solidFill>
              </a:rPr>
              <a:t>선택</a:t>
            </a:r>
            <a:r>
              <a:rPr lang="en-US" altLang="ko-KR" sz="1700" b="1" dirty="0" smtClean="0">
                <a:solidFill>
                  <a:srgbClr val="FF0000"/>
                </a:solidFill>
              </a:rPr>
              <a:t>!</a:t>
            </a:r>
            <a:endParaRPr lang="ko-KR" altLang="en-US" sz="1700" b="1" dirty="0">
              <a:solidFill>
                <a:srgbClr val="FF0000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59834" y="6177289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 smtClean="0"/>
              <a:t>수료증 테두리 유무를 결정하여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‘수료증 출력’ </a:t>
            </a:r>
            <a:r>
              <a:rPr lang="ko-KR" altLang="en-US" sz="1600" b="1" dirty="0" smtClean="0"/>
              <a:t>혹은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‘수료증출력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테두리제거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)’</a:t>
            </a:r>
            <a:r>
              <a:rPr lang="ko-KR" altLang="en-US" sz="1600" b="1" dirty="0" smtClean="0"/>
              <a:t>을 클릭</a:t>
            </a:r>
            <a:r>
              <a:rPr lang="en-US" altLang="ko-KR" sz="1600" b="1" dirty="0" smtClean="0"/>
              <a:t>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" y="1713435"/>
            <a:ext cx="5761078" cy="425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왼쪽으로 구부러진 화살표 10"/>
          <p:cNvSpPr/>
          <p:nvPr/>
        </p:nvSpPr>
        <p:spPr>
          <a:xfrm rot="2835957">
            <a:off x="5824756" y="3973239"/>
            <a:ext cx="857256" cy="2000264"/>
          </a:xfrm>
          <a:prstGeom prst="curved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520657" y="2906344"/>
            <a:ext cx="1285884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4970581" y="3233223"/>
            <a:ext cx="642942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 rot="20853853">
            <a:off x="2706977" y="2379188"/>
            <a:ext cx="188330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b="1" dirty="0" smtClean="0">
                <a:solidFill>
                  <a:srgbClr val="FF0000"/>
                </a:solidFill>
              </a:rPr>
              <a:t>2.</a:t>
            </a:r>
            <a:r>
              <a:rPr lang="ko-KR" altLang="en-US" sz="1700" b="1" dirty="0" smtClean="0">
                <a:solidFill>
                  <a:srgbClr val="FF0000"/>
                </a:solidFill>
              </a:rPr>
              <a:t>확인 및 수정</a:t>
            </a:r>
            <a:endParaRPr lang="ko-KR" altLang="en-US" sz="17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20853853">
            <a:off x="4874484" y="3696929"/>
            <a:ext cx="8351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b="1" dirty="0" smtClean="0">
                <a:solidFill>
                  <a:srgbClr val="FF0000"/>
                </a:solidFill>
              </a:rPr>
              <a:t>3.</a:t>
            </a:r>
            <a:r>
              <a:rPr lang="ko-KR" altLang="en-US" sz="1700" b="1" dirty="0" smtClean="0">
                <a:solidFill>
                  <a:srgbClr val="FF0000"/>
                </a:solidFill>
              </a:rPr>
              <a:t>클릭</a:t>
            </a:r>
            <a:r>
              <a:rPr lang="en-US" altLang="ko-KR" sz="1700" b="1" dirty="0" smtClean="0">
                <a:solidFill>
                  <a:srgbClr val="FF0000"/>
                </a:solidFill>
              </a:rPr>
              <a:t>!</a:t>
            </a:r>
            <a:endParaRPr lang="ko-KR" altLang="en-US" sz="17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805064" y="0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교육 수료증 출력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C:\Users\user\Desktop\2016 이은별\4.또래DB구축\화면캡처\수료증출력화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09675"/>
            <a:ext cx="8568952" cy="445157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직사각형 16"/>
          <p:cNvSpPr/>
          <p:nvPr/>
        </p:nvSpPr>
        <p:spPr>
          <a:xfrm>
            <a:off x="5786446" y="1515454"/>
            <a:ext cx="1428760" cy="4286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 rot="20853853">
            <a:off x="7314957" y="1363825"/>
            <a:ext cx="83513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FF0000"/>
                </a:solidFill>
              </a:rPr>
              <a:t>클릭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!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30254" y="5935283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 smtClean="0"/>
              <a:t>수료증 출력 창이 뜨면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1600" b="1" dirty="0" err="1" smtClean="0">
                <a:solidFill>
                  <a:srgbClr val="FF0000"/>
                </a:solidFill>
              </a:rPr>
              <a:t>미리보기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’</a:t>
            </a:r>
            <a:r>
              <a:rPr lang="ko-KR" altLang="en-US" sz="1600" b="1" dirty="0" err="1" smtClean="0"/>
              <a:t>를</a:t>
            </a:r>
            <a:r>
              <a:rPr lang="ko-KR" altLang="en-US" sz="1600" b="1" dirty="0" smtClean="0"/>
              <a:t> 확인한 후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프린트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600" b="1" dirty="0" smtClean="0"/>
              <a:t>출력</a:t>
            </a:r>
            <a:endParaRPr lang="ko-KR" alt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563888" y="548680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회원가입 및 로그인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398786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다이어그램 19"/>
          <p:cNvGraphicFramePr/>
          <p:nvPr>
            <p:extLst>
              <p:ext uri="{D42A27DB-BD31-4B8C-83A1-F6EECF244321}">
                <p14:modId xmlns:p14="http://schemas.microsoft.com/office/powerpoint/2010/main" val="4095068087"/>
              </p:ext>
            </p:extLst>
          </p:nvPr>
        </p:nvGraphicFramePr>
        <p:xfrm>
          <a:off x="251520" y="2204863"/>
          <a:ext cx="8136904" cy="3412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23528" y="5906748"/>
            <a:ext cx="864096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0" indent="-180975">
              <a:spcBef>
                <a:spcPct val="20000"/>
              </a:spcBef>
            </a:pPr>
            <a:r>
              <a:rPr lang="en-US" altLang="ko-KR" sz="1600" b="1" dirty="0" smtClean="0"/>
              <a:t>* </a:t>
            </a:r>
            <a:r>
              <a:rPr lang="ko-KR" altLang="en-US" sz="1600" b="1" dirty="0" smtClean="0"/>
              <a:t>소속학교가 신규</a:t>
            </a:r>
            <a:r>
              <a:rPr lang="en-US" altLang="ko-KR" sz="1600" b="1" dirty="0" smtClean="0"/>
              <a:t> </a:t>
            </a:r>
            <a:r>
              <a:rPr lang="ko-KR" altLang="en-US" sz="1600" b="1" dirty="0" smtClean="0"/>
              <a:t>또는 기존 운영학교인지 파악이 어려운 경우 </a:t>
            </a:r>
            <a:endParaRPr lang="en-US" altLang="ko-KR" sz="1600" b="1" dirty="0" smtClean="0"/>
          </a:p>
          <a:p>
            <a:pPr marL="180975" lvl="0" indent="-180975">
              <a:spcBef>
                <a:spcPct val="20000"/>
              </a:spcBef>
            </a:pPr>
            <a:r>
              <a:rPr lang="en-US" altLang="ko-KR" sz="1600" b="1" dirty="0" smtClean="0"/>
              <a:t>  </a:t>
            </a:r>
            <a:r>
              <a:rPr lang="ko-KR" altLang="en-US" sz="1600" b="1" dirty="0" smtClean="0"/>
              <a:t>한국청소년상담복지개발원 </a:t>
            </a:r>
            <a:r>
              <a:rPr lang="ko-KR" altLang="en-US" sz="1600" b="1" dirty="0" err="1" smtClean="0"/>
              <a:t>학교폭력예방부</a:t>
            </a:r>
            <a:r>
              <a:rPr lang="ko-KR" altLang="en-US" sz="1600" b="1" dirty="0" smtClean="0"/>
              <a:t> </a:t>
            </a:r>
            <a:r>
              <a:rPr lang="en-US" altLang="ko-KR" sz="1600" b="1" dirty="0" smtClean="0"/>
              <a:t>DB</a:t>
            </a:r>
            <a:r>
              <a:rPr lang="ko-KR" altLang="en-US" sz="1600" b="1" dirty="0" smtClean="0"/>
              <a:t>시스템 담당자</a:t>
            </a:r>
            <a:r>
              <a:rPr lang="en-US" altLang="ko-KR" sz="1600" b="1" dirty="0" smtClean="0"/>
              <a:t>(051-662-3092/3099)</a:t>
            </a:r>
            <a:r>
              <a:rPr lang="ko-KR" altLang="en-US" sz="1600" b="1" dirty="0" smtClean="0"/>
              <a:t>로 연락</a:t>
            </a:r>
            <a:endParaRPr lang="ko-KR" altLang="en-US" sz="16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4" y="1283962"/>
            <a:ext cx="8594847" cy="46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3805064" y="0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교육 수료증 출력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7956376" y="4797152"/>
            <a:ext cx="857256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51520" y="5949280"/>
            <a:ext cx="770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이수미처리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</a:t>
            </a:r>
            <a:r>
              <a:rPr lang="ko-KR" altLang="en-US" sz="1600" b="1" dirty="0" smtClean="0"/>
              <a:t> 확인 시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소속 청소년상담복지센터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승인 요청 </a:t>
            </a:r>
            <a:endParaRPr lang="en-US" altLang="ko-KR" sz="1600" b="1" dirty="0" smtClean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212976"/>
            <a:ext cx="172819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043608" y="2681067"/>
            <a:ext cx="7081414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2">
                    <a:lumMod val="7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공지사항 및 문의답변 게시판 </a:t>
            </a:r>
            <a:endParaRPr lang="ko-KR" altLang="en-US" sz="4000" b="1" dirty="0">
              <a:solidFill>
                <a:schemeClr val="tx2">
                  <a:lumMod val="75000"/>
                </a:schemeClr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</p:spTree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805064" y="0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공지 </a:t>
            </a:r>
            <a:r>
              <a:rPr lang="ko-KR" altLang="en-US" sz="400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ㆍ알림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 descr="C:\Users\user\Desktop\2016 이은별\4.또래DB구축\화면캡처\공지사항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192" y="1285860"/>
            <a:ext cx="8673822" cy="460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14546" y="5429264"/>
            <a:ext cx="6143668" cy="7232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500" dirty="0" smtClean="0">
                <a:solidFill>
                  <a:schemeClr val="bg1"/>
                </a:solidFill>
              </a:rPr>
              <a:t>d</a:t>
            </a:r>
          </a:p>
          <a:p>
            <a:endParaRPr lang="ko-KR" altLang="en-US" sz="1600" dirty="0"/>
          </a:p>
        </p:txBody>
      </p:sp>
      <p:sp>
        <p:nvSpPr>
          <p:cNvPr id="9" name="직사각형 8"/>
          <p:cNvSpPr/>
          <p:nvPr/>
        </p:nvSpPr>
        <p:spPr>
          <a:xfrm>
            <a:off x="382788" y="4076589"/>
            <a:ext cx="1308892" cy="7143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 rot="20853853">
            <a:off x="1677341" y="4086273"/>
            <a:ext cx="8351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b="1" dirty="0" smtClean="0">
                <a:solidFill>
                  <a:srgbClr val="FF0000"/>
                </a:solidFill>
              </a:rPr>
              <a:t>2. </a:t>
            </a:r>
            <a:r>
              <a:rPr lang="ko-KR" altLang="en-US" sz="1700" b="1" dirty="0" smtClean="0">
                <a:solidFill>
                  <a:srgbClr val="FF0000"/>
                </a:solidFill>
              </a:rPr>
              <a:t>선택</a:t>
            </a:r>
            <a:r>
              <a:rPr lang="en-US" altLang="ko-KR" sz="1700" b="1" dirty="0" smtClean="0">
                <a:solidFill>
                  <a:srgbClr val="FF0000"/>
                </a:solidFill>
              </a:rPr>
              <a:t>!</a:t>
            </a:r>
            <a:endParaRPr lang="ko-KR" altLang="en-US" sz="1700" b="1" dirty="0">
              <a:solidFill>
                <a:srgbClr val="FF00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1520" y="5937165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ko-KR" altLang="en-US" sz="1600" b="1" dirty="0" smtClean="0">
                <a:solidFill>
                  <a:srgbClr val="FF0000"/>
                </a:solidFill>
              </a:rPr>
              <a:t> 공지사항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전체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) </a:t>
            </a:r>
            <a:r>
              <a:rPr lang="en-US" altLang="ko-KR" sz="1600" b="1" dirty="0" smtClean="0"/>
              <a:t>: </a:t>
            </a:r>
            <a:r>
              <a:rPr lang="ko-KR" altLang="en-US" sz="1600" b="1" dirty="0" smtClean="0"/>
              <a:t>본원에서 공지한 공지사항 확인 가능 </a:t>
            </a:r>
            <a:endParaRPr lang="en-US" altLang="ko-KR" sz="1600" b="1" dirty="0" smtClean="0"/>
          </a:p>
          <a:p>
            <a:pPr>
              <a:buFontTx/>
              <a:buChar char="-"/>
            </a:pPr>
            <a:r>
              <a:rPr lang="ko-KR" altLang="en-US" sz="1600" b="1" dirty="0" smtClean="0">
                <a:solidFill>
                  <a:srgbClr val="FF0000"/>
                </a:solidFill>
              </a:rPr>
              <a:t> 공지사항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센터지역별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) </a:t>
            </a:r>
            <a:r>
              <a:rPr lang="en-US" altLang="ko-KR" sz="1600" b="1" dirty="0" smtClean="0"/>
              <a:t>: </a:t>
            </a:r>
            <a:r>
              <a:rPr lang="ko-KR" altLang="en-US" sz="1600" b="1" dirty="0" smtClean="0"/>
              <a:t>지역 청소년상담복지센터 공지사항 확인 가능 </a:t>
            </a:r>
            <a:endParaRPr lang="ko-KR" altLang="en-US" sz="1600" b="1" dirty="0"/>
          </a:p>
        </p:txBody>
      </p:sp>
      <p:sp>
        <p:nvSpPr>
          <p:cNvPr id="2" name="직사각형 1"/>
          <p:cNvSpPr/>
          <p:nvPr/>
        </p:nvSpPr>
        <p:spPr>
          <a:xfrm>
            <a:off x="382788" y="5229200"/>
            <a:ext cx="116487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694750" y="1690175"/>
            <a:ext cx="654446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 rot="20853853">
            <a:off x="5294997" y="1607653"/>
            <a:ext cx="8351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b="1" dirty="0" smtClean="0">
                <a:solidFill>
                  <a:srgbClr val="FF0000"/>
                </a:solidFill>
              </a:rPr>
              <a:t>1. </a:t>
            </a:r>
            <a:r>
              <a:rPr lang="ko-KR" altLang="en-US" sz="1700" b="1" dirty="0" smtClean="0">
                <a:solidFill>
                  <a:srgbClr val="FF0000"/>
                </a:solidFill>
              </a:rPr>
              <a:t>클릭</a:t>
            </a:r>
            <a:r>
              <a:rPr lang="en-US" altLang="ko-KR" sz="1700" b="1" dirty="0" smtClean="0">
                <a:solidFill>
                  <a:srgbClr val="FF0000"/>
                </a:solidFill>
              </a:rPr>
              <a:t>!</a:t>
            </a:r>
            <a:endParaRPr lang="ko-KR" altLang="en-US" sz="17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805064" y="0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공지 </a:t>
            </a:r>
            <a:r>
              <a:rPr lang="ko-KR" altLang="en-US" sz="400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ㆍ알림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 descr="C:\Users\user\Desktop\2016 이은별\4.또래DB구축\화면캡처\문의답변 등록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293" y="1240335"/>
            <a:ext cx="8669187" cy="4786346"/>
          </a:xfrm>
          <a:prstGeom prst="rect">
            <a:avLst/>
          </a:prstGeom>
          <a:noFill/>
        </p:spPr>
      </p:pic>
      <p:sp>
        <p:nvSpPr>
          <p:cNvPr id="10" name="직사각형 9"/>
          <p:cNvSpPr/>
          <p:nvPr/>
        </p:nvSpPr>
        <p:spPr>
          <a:xfrm>
            <a:off x="355504" y="3240599"/>
            <a:ext cx="1428760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 rot="20853853">
            <a:off x="1812577" y="3112054"/>
            <a:ext cx="8351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b="1" dirty="0" smtClean="0">
                <a:solidFill>
                  <a:srgbClr val="FF0000"/>
                </a:solidFill>
              </a:rPr>
              <a:t>1.</a:t>
            </a:r>
            <a:r>
              <a:rPr lang="ko-KR" altLang="en-US" sz="1700" b="1" dirty="0" smtClean="0">
                <a:solidFill>
                  <a:srgbClr val="FF0000"/>
                </a:solidFill>
              </a:rPr>
              <a:t>클릭</a:t>
            </a:r>
            <a:r>
              <a:rPr lang="en-US" altLang="ko-KR" sz="1700" b="1" dirty="0" smtClean="0">
                <a:solidFill>
                  <a:srgbClr val="FF0000"/>
                </a:solidFill>
              </a:rPr>
              <a:t>!</a:t>
            </a:r>
            <a:endParaRPr lang="ko-KR" altLang="en-US" sz="1700" b="1" dirty="0">
              <a:solidFill>
                <a:srgbClr val="FF0000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799808" y="1933252"/>
            <a:ext cx="333500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 rot="20853853">
            <a:off x="7091664" y="5562212"/>
            <a:ext cx="8351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b="1" dirty="0" smtClean="0">
                <a:solidFill>
                  <a:srgbClr val="FF0000"/>
                </a:solidFill>
              </a:rPr>
              <a:t>3.</a:t>
            </a:r>
            <a:r>
              <a:rPr lang="ko-KR" altLang="en-US" sz="1700" b="1" dirty="0" smtClean="0">
                <a:solidFill>
                  <a:srgbClr val="FF0000"/>
                </a:solidFill>
              </a:rPr>
              <a:t>클릭</a:t>
            </a:r>
            <a:r>
              <a:rPr lang="en-US" altLang="ko-KR" sz="1700" b="1" dirty="0" smtClean="0">
                <a:solidFill>
                  <a:srgbClr val="FF0000"/>
                </a:solidFill>
              </a:rPr>
              <a:t>!</a:t>
            </a:r>
            <a:endParaRPr lang="ko-KR" altLang="en-US" sz="1700" b="1" dirty="0">
              <a:solidFill>
                <a:srgbClr val="FF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646167" y="2865136"/>
            <a:ext cx="6184938" cy="24974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7963139" y="5629952"/>
            <a:ext cx="500066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 rot="20853853">
            <a:off x="7192601" y="1786578"/>
            <a:ext cx="835135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700" b="1" dirty="0" smtClean="0">
                <a:solidFill>
                  <a:srgbClr val="FF0000"/>
                </a:solidFill>
              </a:rPr>
              <a:t>2.</a:t>
            </a:r>
            <a:r>
              <a:rPr lang="ko-KR" altLang="en-US" sz="1700" b="1" dirty="0" smtClean="0">
                <a:solidFill>
                  <a:srgbClr val="FF0000"/>
                </a:solidFill>
              </a:rPr>
              <a:t>작성</a:t>
            </a:r>
            <a:r>
              <a:rPr lang="en-US" altLang="ko-KR" sz="1700" b="1" dirty="0" smtClean="0">
                <a:solidFill>
                  <a:srgbClr val="FF0000"/>
                </a:solidFill>
              </a:rPr>
              <a:t>!</a:t>
            </a:r>
            <a:endParaRPr lang="ko-KR" altLang="en-US" sz="1700" b="1" dirty="0">
              <a:solidFill>
                <a:srgbClr val="FF0000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51520" y="6309320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 smtClean="0"/>
              <a:t>문의사항이 있는 경우</a:t>
            </a:r>
            <a:r>
              <a:rPr lang="en-US" altLang="ko-KR" sz="1600" b="1" dirty="0" smtClean="0"/>
              <a:t>,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문의답변 게시판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</a:t>
            </a:r>
            <a:r>
              <a:rPr lang="ko-KR" altLang="en-US" sz="1600" b="1" dirty="0" smtClean="0"/>
              <a:t>을 이용하여 작성 가능 </a:t>
            </a:r>
            <a:endParaRPr lang="ko-KR" altLang="en-US" sz="1600" dirty="0"/>
          </a:p>
        </p:txBody>
      </p:sp>
      <p:sp>
        <p:nvSpPr>
          <p:cNvPr id="18" name="직사각형 17"/>
          <p:cNvSpPr/>
          <p:nvPr/>
        </p:nvSpPr>
        <p:spPr>
          <a:xfrm>
            <a:off x="382788" y="3633508"/>
            <a:ext cx="1401476" cy="227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1571604" y="2428868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목 차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857356" y="2500306"/>
            <a:ext cx="5184576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b="1" dirty="0" smtClean="0">
                <a:solidFill>
                  <a:schemeClr val="tx2">
                    <a:lumMod val="75000"/>
                  </a:schemeClr>
                </a:solidFill>
              </a:rPr>
              <a:t>감사합니다 </a:t>
            </a:r>
            <a:r>
              <a:rPr lang="en-US" altLang="ko-KR" sz="5000" b="1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ko-KR" altLang="en-US" sz="5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50" y="1657336"/>
            <a:ext cx="8610774" cy="464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3563888" y="548680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로그인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398786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7290888" y="4149384"/>
            <a:ext cx="856686" cy="7671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92226" y="6315581"/>
            <a:ext cx="8072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0" indent="-180975">
              <a:spcBef>
                <a:spcPct val="20000"/>
              </a:spcBef>
            </a:pPr>
            <a:r>
              <a:rPr lang="ko-KR" altLang="en-US" sz="1600" b="1" dirty="0" smtClean="0"/>
              <a:t>소속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학교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ID’</a:t>
            </a:r>
            <a:r>
              <a:rPr lang="ko-KR" altLang="en-US" sz="1600" b="1" dirty="0" smtClean="0"/>
              <a:t> 및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비밀번호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600" b="1" dirty="0" smtClean="0"/>
              <a:t>입력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600" b="1" dirty="0" smtClean="0"/>
              <a:t>후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로그인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600" b="1" dirty="0" smtClean="0"/>
              <a:t>클릭 </a:t>
            </a:r>
            <a:endParaRPr lang="ko-KR" altLang="en-US" sz="16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51069">
            <a:off x="7877005" y="3810357"/>
            <a:ext cx="80221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rgbClr val="FF0000"/>
                </a:solidFill>
              </a:rPr>
              <a:t>클릭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!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563888" y="548680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로그인</a:t>
            </a:r>
            <a:r>
              <a:rPr kumimoji="0" lang="en-US" altLang="ko-KR" sz="4000" b="0" i="0" u="none" strike="noStrike" kern="1200" cap="none" spc="0" normalizeH="0" baseline="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개인정보 확인</a:t>
            </a:r>
            <a:r>
              <a:rPr kumimoji="0" lang="en-US" altLang="ko-KR" sz="4000" b="0" i="0" u="none" strike="noStrike" kern="1200" cap="none" spc="0" normalizeH="0" baseline="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398786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142873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97" y="1714991"/>
            <a:ext cx="8964488" cy="451753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직사각형 9"/>
          <p:cNvSpPr/>
          <p:nvPr/>
        </p:nvSpPr>
        <p:spPr>
          <a:xfrm>
            <a:off x="2843808" y="5085184"/>
            <a:ext cx="3528392" cy="6423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 rot="1651069">
            <a:off x="6414817" y="5049115"/>
            <a:ext cx="845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FF0000"/>
                </a:solidFill>
              </a:rPr>
              <a:t>클릭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!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352" y="6333832"/>
            <a:ext cx="8072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0" indent="-180975">
              <a:spcBef>
                <a:spcPct val="20000"/>
              </a:spcBef>
            </a:pPr>
            <a:r>
              <a:rPr lang="ko-KR" altLang="en-US" sz="1600" b="1" dirty="0" smtClean="0"/>
              <a:t>학교 정보 확인 후</a:t>
            </a:r>
            <a:r>
              <a:rPr lang="en-US" altLang="ko-KR" sz="1600" b="1" dirty="0" smtClean="0"/>
              <a:t>,</a:t>
            </a:r>
            <a:r>
              <a:rPr lang="ko-KR" altLang="en-US" sz="1600" b="1" dirty="0" smtClean="0"/>
              <a:t> 수정이 필요한 경우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수정하기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</a:t>
            </a:r>
            <a:r>
              <a:rPr lang="ko-KR" altLang="en-US" sz="1600" b="1" dirty="0" smtClean="0"/>
              <a:t> 클릭 </a:t>
            </a:r>
            <a:endParaRPr lang="ko-KR" altLang="en-US" sz="16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563888" y="548680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로그인</a:t>
            </a:r>
            <a:r>
              <a:rPr kumimoji="0" lang="en-US" altLang="ko-KR" sz="4000" b="0" i="0" u="none" strike="noStrike" kern="1200" cap="none" spc="0" normalizeH="0" baseline="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개인정보 수정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398786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142873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4" name="Picture 2" descr="C:\Users\user\Desktop\2016 이은별\4.또래DB구축\화면캡처\수정하기화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32" y="1594597"/>
            <a:ext cx="9036496" cy="45538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87722" y="1086117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b="1" dirty="0" smtClean="0">
                <a:solidFill>
                  <a:srgbClr val="FF0000"/>
                </a:solidFill>
              </a:rPr>
              <a:t>‘</a:t>
            </a:r>
            <a:r>
              <a:rPr lang="ko-KR" altLang="en-US" b="1" dirty="0" smtClean="0">
                <a:solidFill>
                  <a:srgbClr val="FF0000"/>
                </a:solidFill>
              </a:rPr>
              <a:t>수정하기</a:t>
            </a:r>
            <a:r>
              <a:rPr lang="en-US" altLang="ko-KR" b="1" dirty="0" smtClean="0">
                <a:solidFill>
                  <a:srgbClr val="FF0000"/>
                </a:solidFill>
              </a:rPr>
              <a:t>’</a:t>
            </a:r>
            <a:r>
              <a:rPr lang="ko-KR" altLang="en-US" b="1" dirty="0" smtClean="0">
                <a:solidFill>
                  <a:srgbClr val="FF0000"/>
                </a:solidFill>
              </a:rPr>
              <a:t>를 클릭한 경우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80404" y="2204864"/>
            <a:ext cx="8610532" cy="37656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 rot="20392035">
            <a:off x="7967099" y="4472717"/>
            <a:ext cx="1175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1.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입력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!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792456">
            <a:off x="5295564" y="5408966"/>
            <a:ext cx="1076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2.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클릭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!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6260840"/>
            <a:ext cx="8072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0" indent="-180975">
              <a:spcBef>
                <a:spcPct val="20000"/>
              </a:spcBef>
            </a:pPr>
            <a:r>
              <a:rPr lang="ko-KR" altLang="en-US" sz="1600" b="1" dirty="0" smtClean="0"/>
              <a:t>정보</a:t>
            </a:r>
            <a:r>
              <a:rPr lang="en-US" altLang="ko-KR" sz="1600" b="1" dirty="0" smtClean="0"/>
              <a:t> </a:t>
            </a:r>
            <a:r>
              <a:rPr lang="ko-KR" altLang="en-US" sz="1600" b="1" dirty="0" smtClean="0"/>
              <a:t>수정 후</a:t>
            </a:r>
            <a:r>
              <a:rPr lang="en-US" altLang="ko-KR" sz="1600" b="1" dirty="0" smtClean="0"/>
              <a:t>,</a:t>
            </a:r>
            <a:r>
              <a:rPr lang="ko-KR" altLang="en-US" sz="1600" b="1" dirty="0" smtClean="0"/>
              <a:t>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비밀번호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600" b="1" dirty="0" smtClean="0"/>
              <a:t>입력하고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확인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</a:t>
            </a:r>
            <a:r>
              <a:rPr lang="ko-KR" altLang="en-US" sz="1600" b="1" dirty="0" smtClean="0"/>
              <a:t> 클릭</a:t>
            </a:r>
            <a:r>
              <a:rPr lang="en-US" altLang="ko-KR" sz="1600" b="1" dirty="0" smtClean="0"/>
              <a:t>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840299" y="4957824"/>
            <a:ext cx="2419488" cy="3437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5869732" y="4957994"/>
            <a:ext cx="2419488" cy="3492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68" y="1594213"/>
            <a:ext cx="8715156" cy="460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3563888" y="548680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아이디</a:t>
            </a:r>
            <a:r>
              <a:rPr kumimoji="0" lang="en-US" altLang="ko-KR" sz="4000" b="0" i="0" u="none" strike="noStrike" kern="1200" cap="none" spc="0" normalizeH="0" baseline="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/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비밀번호 찾기 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398786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3426892" y="4338448"/>
            <a:ext cx="1334712" cy="2915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위로 구부러진 화살표 9"/>
          <p:cNvSpPr/>
          <p:nvPr/>
        </p:nvSpPr>
        <p:spPr>
          <a:xfrm rot="20184089">
            <a:off x="4931780" y="4186922"/>
            <a:ext cx="2233127" cy="1144624"/>
          </a:xfrm>
          <a:prstGeom prst="curved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014" y="6282024"/>
            <a:ext cx="8072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0" indent="-180975">
              <a:spcBef>
                <a:spcPct val="20000"/>
              </a:spcBef>
            </a:pPr>
            <a:r>
              <a:rPr lang="ko-KR" altLang="en-US" sz="1600" b="1" dirty="0" smtClean="0"/>
              <a:t>아이디</a:t>
            </a:r>
            <a:r>
              <a:rPr lang="en-US" altLang="ko-KR" sz="1600" b="1" dirty="0" smtClean="0"/>
              <a:t>/</a:t>
            </a:r>
            <a:r>
              <a:rPr lang="ko-KR" altLang="en-US" sz="1600" b="1" dirty="0" smtClean="0"/>
              <a:t>비밀번호 분실 시 </a:t>
            </a:r>
            <a:r>
              <a:rPr lang="ko-KR" altLang="en-US" sz="1600" b="1" dirty="0" smtClean="0">
                <a:solidFill>
                  <a:prstClr val="black"/>
                </a:solidFill>
              </a:rPr>
              <a:t>메인 페이지에서</a:t>
            </a:r>
            <a:r>
              <a:rPr lang="en-US" altLang="ko-KR" sz="1600" b="1" dirty="0" smtClean="0">
                <a:solidFill>
                  <a:prstClr val="black"/>
                </a:solidFill>
              </a:rPr>
              <a:t>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아이디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/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비밀번호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찾기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’</a:t>
            </a:r>
            <a:r>
              <a:rPr lang="ko-KR" altLang="en-US" sz="1600" b="1" dirty="0" smtClean="0">
                <a:solidFill>
                  <a:prstClr val="black"/>
                </a:solidFill>
              </a:rPr>
              <a:t>를 클릭</a:t>
            </a:r>
            <a:endParaRPr lang="ko-KR" altLang="en-US" sz="16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12롯데마트드림Bold"/>
        <a:ea typeface="12롯데마트드림Bold"/>
        <a:cs typeface=""/>
      </a:majorFont>
      <a:minorFont>
        <a:latin typeface="12롯데마트드림Bold"/>
        <a:ea typeface="12롯데마트드림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3489</TotalTime>
  <Words>1245</Words>
  <Application>Microsoft Office PowerPoint</Application>
  <PresentationFormat>화면 슬라이드 쇼(4:3)</PresentationFormat>
  <Paragraphs>239</Paragraphs>
  <Slides>54</Slides>
  <Notes>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54</vt:i4>
      </vt:variant>
    </vt:vector>
  </HeadingPairs>
  <TitlesOfParts>
    <vt:vector size="55" baseType="lpstr">
      <vt:lpstr>Office 테마</vt:lpstr>
      <vt:lpstr>솔리언또래상담  DB시스템 매뉴얼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국립민속박물관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섭외교육과</dc:creator>
  <cp:lastModifiedBy>user</cp:lastModifiedBy>
  <cp:revision>599</cp:revision>
  <dcterms:created xsi:type="dcterms:W3CDTF">2014-02-07T07:09:12Z</dcterms:created>
  <dcterms:modified xsi:type="dcterms:W3CDTF">2018-01-29T07:44:30Z</dcterms:modified>
</cp:coreProperties>
</file>